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6" r:id="rId4"/>
    <p:sldId id="258" r:id="rId5"/>
    <p:sldId id="259" r:id="rId6"/>
    <p:sldId id="260" r:id="rId7"/>
    <p:sldId id="261" r:id="rId8"/>
    <p:sldId id="262" r:id="rId9"/>
    <p:sldId id="267" r:id="rId10"/>
    <p:sldId id="271" r:id="rId11"/>
    <p:sldId id="268" r:id="rId12"/>
    <p:sldId id="277" r:id="rId13"/>
    <p:sldId id="269" r:id="rId14"/>
    <p:sldId id="270" r:id="rId15"/>
    <p:sldId id="273" r:id="rId16"/>
    <p:sldId id="274" r:id="rId17"/>
    <p:sldId id="278" r:id="rId18"/>
    <p:sldId id="279" r:id="rId19"/>
    <p:sldId id="280" r:id="rId20"/>
    <p:sldId id="27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29" autoAdjust="0"/>
    <p:restoredTop sz="94660"/>
  </p:normalViewPr>
  <p:slideViewPr>
    <p:cSldViewPr snapToGrid="0">
      <p:cViewPr varScale="1">
        <p:scale>
          <a:sx n="113" d="100"/>
          <a:sy n="113" d="100"/>
        </p:scale>
        <p:origin x="53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B5A57-9B6B-43E1-9343-F3CD00B74FA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4F3E0873-433C-43AA-B7CB-1138FBE5EB1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FDE93987-04E3-4AAA-A727-079A5DDAE22A}"/>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5" name="Footer Placeholder 4">
            <a:extLst>
              <a:ext uri="{FF2B5EF4-FFF2-40B4-BE49-F238E27FC236}">
                <a16:creationId xmlns:a16="http://schemas.microsoft.com/office/drawing/2014/main" id="{B06577BA-AE55-4D68-BD24-6F5F61A60FB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701A79A-9639-4884-9E73-EC385EC2AF1F}"/>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1796712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E1F4FD-FEF7-48FE-BC49-6C2C972A006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1F00E1B-17F2-4E83-A5DE-39375B0E599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50E0FC0-351F-4EE4-9336-11D0A075380B}"/>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5" name="Footer Placeholder 4">
            <a:extLst>
              <a:ext uri="{FF2B5EF4-FFF2-40B4-BE49-F238E27FC236}">
                <a16:creationId xmlns:a16="http://schemas.microsoft.com/office/drawing/2014/main" id="{0D3D7DE5-58B6-41CC-8008-74171147B090}"/>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4289C41-C0A6-4FC6-ACF7-7BB1C4E6B842}"/>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29879949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96D6D-5CA7-4741-AF90-6CBC09F32CE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A83C5291-43C4-4298-A972-50020C6F8CF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0F5BCC6-63BF-4E2A-960C-AF57C8F9C590}"/>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5" name="Footer Placeholder 4">
            <a:extLst>
              <a:ext uri="{FF2B5EF4-FFF2-40B4-BE49-F238E27FC236}">
                <a16:creationId xmlns:a16="http://schemas.microsoft.com/office/drawing/2014/main" id="{43EAE6C9-A8BD-45C3-963E-8162C89D375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13E5D683-1BEE-4A67-8C2C-3347120E9A2F}"/>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10565495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F6431-BAEB-4ABA-86E0-1BA3EC94C14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AC88F97-7C61-4DEA-8CA8-ECF69769440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7B785F1-D22E-4BC7-9F86-3796AC694F5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BB4B5B32-CB26-4B3B-9215-A47CFE85214C}"/>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6" name="Footer Placeholder 5">
            <a:extLst>
              <a:ext uri="{FF2B5EF4-FFF2-40B4-BE49-F238E27FC236}">
                <a16:creationId xmlns:a16="http://schemas.microsoft.com/office/drawing/2014/main" id="{04249274-BA5D-47E6-8FBF-CA350F468B6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620D985E-C140-4BF8-B822-858135FAA3D0}"/>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2976730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5CCC6-D01A-4379-AEFD-C9B5EADE81FF}"/>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BBA8B034-E220-4DF2-AE8E-1F2A717B5E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199DF18-80F4-4A99-BC01-DC1AB0DBD0B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6117F563-6005-4637-9699-71B174CC163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B2E82CD-E2EA-4763-A41B-AFC1633A0B6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2D9ED04-90D5-4CB2-9C82-6302C0205E36}"/>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8" name="Footer Placeholder 7">
            <a:extLst>
              <a:ext uri="{FF2B5EF4-FFF2-40B4-BE49-F238E27FC236}">
                <a16:creationId xmlns:a16="http://schemas.microsoft.com/office/drawing/2014/main" id="{2138BB24-C36A-4C8B-9B84-77E208BC6CE6}"/>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AEBE2EA6-0984-4648-8AB5-EEA450D6D612}"/>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560218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A2FA5-431A-4E1F-A671-43BC84019B4E}"/>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E6EC007F-7D1E-4AFA-B11E-91C1F77B1569}"/>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4" name="Footer Placeholder 3">
            <a:extLst>
              <a:ext uri="{FF2B5EF4-FFF2-40B4-BE49-F238E27FC236}">
                <a16:creationId xmlns:a16="http://schemas.microsoft.com/office/drawing/2014/main" id="{139C0ED8-B864-4BE2-BA2C-ED1A8E68A8A2}"/>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4CDA14A-1102-461D-9E3C-5F8088AB8F01}"/>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4192598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C654DC3-0D15-4FF6-B316-D0FA3377930E}"/>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3" name="Footer Placeholder 2">
            <a:extLst>
              <a:ext uri="{FF2B5EF4-FFF2-40B4-BE49-F238E27FC236}">
                <a16:creationId xmlns:a16="http://schemas.microsoft.com/office/drawing/2014/main" id="{68EE1402-340E-44B1-AFC2-4DEA6CE81A63}"/>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B7B16B5C-7D13-402E-8190-C606290503B6}"/>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38187112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FCC949-FB1E-4BEE-AC7B-FC8553A5C96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68C99376-B3DE-4BB0-B777-13A5C5298F4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EF5A2C1A-761E-429A-8787-DD05CB72C9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175CDC0-985A-40A3-AFE4-7485E8A267E1}"/>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6" name="Footer Placeholder 5">
            <a:extLst>
              <a:ext uri="{FF2B5EF4-FFF2-40B4-BE49-F238E27FC236}">
                <a16:creationId xmlns:a16="http://schemas.microsoft.com/office/drawing/2014/main" id="{793A8296-DA20-4CB6-9B39-C82900489038}"/>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7774FD81-0194-4788-9B0C-B76EBC185426}"/>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3438484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2D713-BF68-400C-AD6A-CD878B4B3C3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627A4D8-8C6E-471C-B698-1EAC66608E4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C982DB97-BBB5-472E-8B32-7CB25BDD27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D337FCB-D78E-4798-9AB9-45C71586DD54}"/>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6" name="Footer Placeholder 5">
            <a:extLst>
              <a:ext uri="{FF2B5EF4-FFF2-40B4-BE49-F238E27FC236}">
                <a16:creationId xmlns:a16="http://schemas.microsoft.com/office/drawing/2014/main" id="{20385ABD-FAA5-484E-880E-C37FE942D157}"/>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84773900-DDCB-4E07-A453-2CDA80653F89}"/>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20683840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34F97C-57F6-4E5A-927F-12A65F1C2915}"/>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11CA82E6-E5D1-4621-BC8E-5C628371BA5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C699B82-D8B0-47EC-A1D4-B548903449E3}"/>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5" name="Footer Placeholder 4">
            <a:extLst>
              <a:ext uri="{FF2B5EF4-FFF2-40B4-BE49-F238E27FC236}">
                <a16:creationId xmlns:a16="http://schemas.microsoft.com/office/drawing/2014/main" id="{2A5F3C90-CBB9-4839-BD39-DAFACB45462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32ADFBE-311D-4410-B227-F17EB407EB4F}"/>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478091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931172-9128-474C-A4A5-026FFE419A31}"/>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C05214D8-2BF8-41B5-9B55-7ADF4AC547B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8A25B58-7708-4004-BD8C-3F786DFD108E}"/>
              </a:ext>
            </a:extLst>
          </p:cNvPr>
          <p:cNvSpPr>
            <a:spLocks noGrp="1"/>
          </p:cNvSpPr>
          <p:nvPr>
            <p:ph type="dt" sz="half" idx="10"/>
          </p:nvPr>
        </p:nvSpPr>
        <p:spPr/>
        <p:txBody>
          <a:bodyPr/>
          <a:lstStyle/>
          <a:p>
            <a:fld id="{9D759B20-46C7-4E62-857E-C4E38C61D4E7}" type="datetimeFigureOut">
              <a:rPr lang="en-GB" smtClean="0"/>
              <a:t>09/09/2026</a:t>
            </a:fld>
            <a:endParaRPr lang="en-GB" dirty="0"/>
          </a:p>
        </p:txBody>
      </p:sp>
      <p:sp>
        <p:nvSpPr>
          <p:cNvPr id="5" name="Footer Placeholder 4">
            <a:extLst>
              <a:ext uri="{FF2B5EF4-FFF2-40B4-BE49-F238E27FC236}">
                <a16:creationId xmlns:a16="http://schemas.microsoft.com/office/drawing/2014/main" id="{AE299EEA-B6EE-4A76-BF86-FA5FFC8DBE7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06F3442-7E47-4159-A560-F0C881A477A3}"/>
              </a:ext>
            </a:extLst>
          </p:cNvPr>
          <p:cNvSpPr>
            <a:spLocks noGrp="1"/>
          </p:cNvSpPr>
          <p:nvPr>
            <p:ph type="sldNum" sz="quarter" idx="12"/>
          </p:nvPr>
        </p:nvSpPr>
        <p:spPr/>
        <p:txBody>
          <a:bodyPr/>
          <a:lstStyle/>
          <a:p>
            <a:fld id="{3D96FC0F-FF5B-48EF-9E79-E126EA492DF9}" type="slidenum">
              <a:rPr lang="en-GB" smtClean="0"/>
              <a:t>‹#›</a:t>
            </a:fld>
            <a:endParaRPr lang="en-GB" dirty="0"/>
          </a:p>
        </p:txBody>
      </p:sp>
    </p:spTree>
    <p:extLst>
      <p:ext uri="{BB962C8B-B14F-4D97-AF65-F5344CB8AC3E}">
        <p14:creationId xmlns:p14="http://schemas.microsoft.com/office/powerpoint/2010/main" val="18976546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8B3719-365A-49AB-8D45-175D164B129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327CF1CB-9A25-448A-805E-87F8A52F70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5713637-8D23-4779-9408-FB2BFF3860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759B20-46C7-4E62-857E-C4E38C61D4E7}" type="datetimeFigureOut">
              <a:rPr lang="en-GB" smtClean="0"/>
              <a:t>09/09/2026</a:t>
            </a:fld>
            <a:endParaRPr lang="en-GB" dirty="0"/>
          </a:p>
        </p:txBody>
      </p:sp>
      <p:sp>
        <p:nvSpPr>
          <p:cNvPr id="5" name="Footer Placeholder 4">
            <a:extLst>
              <a:ext uri="{FF2B5EF4-FFF2-40B4-BE49-F238E27FC236}">
                <a16:creationId xmlns:a16="http://schemas.microsoft.com/office/drawing/2014/main" id="{2037F132-10FF-4424-AFC3-901E3DEDE8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D11A0C2B-70E1-41D0-BDC3-A4D4D7BCB2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96FC0F-FF5B-48EF-9E79-E126EA492DF9}" type="slidenum">
              <a:rPr lang="en-GB" smtClean="0"/>
              <a:t>‹#›</a:t>
            </a:fld>
            <a:endParaRPr lang="en-GB" dirty="0"/>
          </a:p>
        </p:txBody>
      </p:sp>
    </p:spTree>
    <p:extLst>
      <p:ext uri="{BB962C8B-B14F-4D97-AF65-F5344CB8AC3E}">
        <p14:creationId xmlns:p14="http://schemas.microsoft.com/office/powerpoint/2010/main" val="41726412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43347"/>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sp>
        <p:nvSpPr>
          <p:cNvPr id="5" name="Title 1">
            <a:extLst>
              <a:ext uri="{FF2B5EF4-FFF2-40B4-BE49-F238E27FC236}">
                <a16:creationId xmlns:a16="http://schemas.microsoft.com/office/drawing/2014/main" id="{F3AB5BB0-9EF8-49DA-9F7E-C8FD2A858138}"/>
              </a:ext>
            </a:extLst>
          </p:cNvPr>
          <p:cNvSpPr txBox="1">
            <a:spLocks/>
          </p:cNvSpPr>
          <p:nvPr/>
        </p:nvSpPr>
        <p:spPr>
          <a:xfrm>
            <a:off x="1054441" y="2090181"/>
            <a:ext cx="10083118" cy="1499616"/>
          </a:xfrm>
          <a:prstGeom prst="rect">
            <a:avLst/>
          </a:prstGeom>
          <a:noFill/>
          <a:ln>
            <a:no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rgbClr val="0070C0"/>
                </a:solidFill>
                <a:latin typeface="Century Gothic" panose="020B0502020202020204" pitchFamily="34" charset="0"/>
                <a:cs typeface="Calibri Light" panose="020F0302020204030204" pitchFamily="34" charset="0"/>
              </a:rPr>
              <a:t>Curriculum Meeting 2026</a:t>
            </a:r>
          </a:p>
        </p:txBody>
      </p:sp>
      <p:sp>
        <p:nvSpPr>
          <p:cNvPr id="6" name="Content Placeholder 2">
            <a:extLst>
              <a:ext uri="{FF2B5EF4-FFF2-40B4-BE49-F238E27FC236}">
                <a16:creationId xmlns:a16="http://schemas.microsoft.com/office/drawing/2014/main" id="{80379063-59C5-4C78-97B0-59C4BE9EAD70}"/>
              </a:ext>
            </a:extLst>
          </p:cNvPr>
          <p:cNvSpPr txBox="1">
            <a:spLocks/>
          </p:cNvSpPr>
          <p:nvPr/>
        </p:nvSpPr>
        <p:spPr>
          <a:xfrm>
            <a:off x="1316644" y="3976116"/>
            <a:ext cx="9321748" cy="2881884"/>
          </a:xfrm>
          <a:prstGeom prst="rect">
            <a:avLst/>
          </a:prstGeom>
          <a:noFill/>
          <a:ln>
            <a:no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4000" dirty="0">
                <a:latin typeface="Century Gothic" panose="020B0502020202020204" pitchFamily="34" charset="0"/>
                <a:cs typeface="Calibri Light" panose="020F0302020204030204" pitchFamily="34" charset="0"/>
              </a:rPr>
              <a:t>Welcome to the start of a new academic year at Riverbridge Primary School. </a:t>
            </a:r>
            <a:endParaRPr lang="en-GB" sz="4800" dirty="0">
              <a:latin typeface="Century Gothic" panose="020B0502020202020204" pitchFamily="34" charset="0"/>
              <a:cs typeface="Arial" panose="020B0604020202020204" pitchFamily="34" charset="0"/>
            </a:endParaRPr>
          </a:p>
          <a:p>
            <a:endParaRPr lang="en-GB" dirty="0">
              <a:latin typeface="Century Gothic" panose="020B0502020202020204" pitchFamily="34" charset="0"/>
              <a:cs typeface="Arial" panose="020B0604020202020204" pitchFamily="34" charset="0"/>
            </a:endParaRPr>
          </a:p>
        </p:txBody>
      </p:sp>
      <p:grpSp>
        <p:nvGrpSpPr>
          <p:cNvPr id="7" name="Group 6">
            <a:extLst>
              <a:ext uri="{FF2B5EF4-FFF2-40B4-BE49-F238E27FC236}">
                <a16:creationId xmlns:a16="http://schemas.microsoft.com/office/drawing/2014/main" id="{1EBEE04C-BD99-4B63-B9BD-0582B1B5FCEC}"/>
              </a:ext>
            </a:extLst>
          </p:cNvPr>
          <p:cNvGrpSpPr/>
          <p:nvPr/>
        </p:nvGrpSpPr>
        <p:grpSpPr>
          <a:xfrm>
            <a:off x="5102000" y="709951"/>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054429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43347"/>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0" name="Title 1">
            <a:extLst>
              <a:ext uri="{FF2B5EF4-FFF2-40B4-BE49-F238E27FC236}">
                <a16:creationId xmlns:a16="http://schemas.microsoft.com/office/drawing/2014/main" id="{CFCB97E0-B651-4472-B442-F3CC92CB3E2A}"/>
              </a:ext>
            </a:extLst>
          </p:cNvPr>
          <p:cNvSpPr txBox="1">
            <a:spLocks/>
          </p:cNvSpPr>
          <p:nvPr/>
        </p:nvSpPr>
        <p:spPr>
          <a:xfrm>
            <a:off x="93634" y="931006"/>
            <a:ext cx="11322509" cy="713275"/>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   Welcome to Year 6</a:t>
            </a:r>
          </a:p>
        </p:txBody>
      </p:sp>
      <p:sp>
        <p:nvSpPr>
          <p:cNvPr id="11" name="Content Placeholder 2">
            <a:extLst>
              <a:ext uri="{FF2B5EF4-FFF2-40B4-BE49-F238E27FC236}">
                <a16:creationId xmlns:a16="http://schemas.microsoft.com/office/drawing/2014/main" id="{A1F6CE9A-AA3A-46A6-9E50-5E42E8DE57B6}"/>
              </a:ext>
            </a:extLst>
          </p:cNvPr>
          <p:cNvSpPr txBox="1">
            <a:spLocks/>
          </p:cNvSpPr>
          <p:nvPr/>
        </p:nvSpPr>
        <p:spPr>
          <a:xfrm>
            <a:off x="403542" y="1823215"/>
            <a:ext cx="11212276" cy="4286801"/>
          </a:xfrm>
          <a:prstGeom prst="rect">
            <a:avLst/>
          </a:prstGeom>
          <a:noFill/>
          <a:ln>
            <a:noFill/>
          </a:ln>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b="1" dirty="0">
                <a:solidFill>
                  <a:srgbClr val="2E2B21"/>
                </a:solidFill>
                <a:latin typeface="Century Gothic" panose="020B0502020202020204" pitchFamily="34" charset="0"/>
                <a:cs typeface="Calibri Light" panose="020F0302020204030204" pitchFamily="34" charset="0"/>
              </a:rPr>
              <a:t>Year Group Leader: </a:t>
            </a:r>
            <a:r>
              <a:rPr lang="en-GB" dirty="0">
                <a:solidFill>
                  <a:srgbClr val="2E2B21"/>
                </a:solidFill>
                <a:latin typeface="Century Gothic" panose="020B0502020202020204" pitchFamily="34" charset="0"/>
                <a:cs typeface="Calibri Light" panose="020F0302020204030204" pitchFamily="34" charset="0"/>
              </a:rPr>
              <a:t>Mrs Woodhart</a:t>
            </a:r>
          </a:p>
          <a:p>
            <a:r>
              <a:rPr lang="en-GB" b="1" dirty="0">
                <a:solidFill>
                  <a:srgbClr val="2E2B21"/>
                </a:solidFill>
                <a:latin typeface="Century Gothic" panose="020B0502020202020204" pitchFamily="34" charset="0"/>
                <a:cs typeface="Calibri Light" panose="020F0302020204030204" pitchFamily="34" charset="0"/>
              </a:rPr>
              <a:t>Class teachers:</a:t>
            </a:r>
            <a:r>
              <a:rPr lang="en-GB" dirty="0">
                <a:solidFill>
                  <a:srgbClr val="2E2B21"/>
                </a:solidFill>
                <a:latin typeface="Century Gothic" panose="020B0502020202020204" pitchFamily="34" charset="0"/>
                <a:cs typeface="Calibri Light" panose="020F0302020204030204" pitchFamily="34" charset="0"/>
              </a:rPr>
              <a:t> Mrs King and</a:t>
            </a:r>
            <a:r>
              <a:rPr lang="en-GB" b="1" dirty="0">
                <a:solidFill>
                  <a:srgbClr val="2E2B21"/>
                </a:solidFill>
                <a:latin typeface="Century Gothic" panose="020B0502020202020204" pitchFamily="34" charset="0"/>
                <a:cs typeface="Calibri Light" panose="020F0302020204030204" pitchFamily="34" charset="0"/>
              </a:rPr>
              <a:t> </a:t>
            </a:r>
            <a:r>
              <a:rPr lang="en-GB" dirty="0">
                <a:solidFill>
                  <a:srgbClr val="2E2B21"/>
                </a:solidFill>
                <a:latin typeface="Century Gothic" panose="020B0502020202020204" pitchFamily="34" charset="0"/>
                <a:cs typeface="Calibri Light" panose="020F0302020204030204" pitchFamily="34" charset="0"/>
              </a:rPr>
              <a:t>Mrs Bond</a:t>
            </a:r>
          </a:p>
          <a:p>
            <a:r>
              <a:rPr lang="en-GB" b="1" dirty="0">
                <a:solidFill>
                  <a:srgbClr val="2E2B21"/>
                </a:solidFill>
                <a:latin typeface="Century Gothic" panose="020B0502020202020204" pitchFamily="34" charset="0"/>
                <a:cs typeface="Calibri Light" panose="020F0302020204030204" pitchFamily="34" charset="0"/>
              </a:rPr>
              <a:t>Year 6 team: </a:t>
            </a:r>
            <a:r>
              <a:rPr lang="en-GB" dirty="0">
                <a:solidFill>
                  <a:srgbClr val="2E2B21"/>
                </a:solidFill>
                <a:latin typeface="Century Gothic" panose="020B0502020202020204" pitchFamily="34" charset="0"/>
                <a:cs typeface="Calibri Light" panose="020F0302020204030204" pitchFamily="34" charset="0"/>
              </a:rPr>
              <a:t>Mr Glynn, Mrs Enderby, Mrs </a:t>
            </a:r>
            <a:r>
              <a:rPr lang="en-GB" dirty="0" err="1">
                <a:solidFill>
                  <a:srgbClr val="2E2B21"/>
                </a:solidFill>
                <a:latin typeface="Century Gothic" panose="020B0502020202020204" pitchFamily="34" charset="0"/>
                <a:cs typeface="Calibri Light" panose="020F0302020204030204" pitchFamily="34" charset="0"/>
              </a:rPr>
              <a:t>Aldred</a:t>
            </a:r>
            <a:r>
              <a:rPr lang="en-GB" dirty="0">
                <a:solidFill>
                  <a:srgbClr val="2E2B21"/>
                </a:solidFill>
                <a:latin typeface="Century Gothic" panose="020B0502020202020204" pitchFamily="34" charset="0"/>
                <a:cs typeface="Calibri Light" panose="020F0302020204030204" pitchFamily="34" charset="0"/>
              </a:rPr>
              <a:t>, Mrs Jimenez, Mrs Howell and Mrs Jones</a:t>
            </a:r>
          </a:p>
          <a:p>
            <a:endParaRPr lang="en-GB" b="1" dirty="0">
              <a:solidFill>
                <a:srgbClr val="2E2B21"/>
              </a:solidFill>
              <a:latin typeface="Century Gothic" panose="020B0502020202020204" pitchFamily="34" charset="0"/>
              <a:cs typeface="Calibri Light" panose="020F0302020204030204" pitchFamily="34" charset="0"/>
            </a:endParaRPr>
          </a:p>
          <a:p>
            <a:r>
              <a:rPr lang="en-GB" b="1" dirty="0">
                <a:solidFill>
                  <a:srgbClr val="2E2B21"/>
                </a:solidFill>
                <a:latin typeface="Century Gothic" panose="020B0502020202020204" pitchFamily="34" charset="0"/>
                <a:cs typeface="Calibri Light" panose="020F0302020204030204" pitchFamily="34" charset="0"/>
              </a:rPr>
              <a:t>Headteacher: </a:t>
            </a:r>
            <a:r>
              <a:rPr lang="en-GB" dirty="0">
                <a:solidFill>
                  <a:srgbClr val="2E2B21"/>
                </a:solidFill>
                <a:latin typeface="Century Gothic" panose="020B0502020202020204" pitchFamily="34" charset="0"/>
                <a:cs typeface="Calibri Light" panose="020F0302020204030204" pitchFamily="34" charset="0"/>
              </a:rPr>
              <a:t>Mr Grimwood</a:t>
            </a:r>
          </a:p>
          <a:p>
            <a:r>
              <a:rPr lang="en-GB" b="1" dirty="0">
                <a:solidFill>
                  <a:srgbClr val="2E2B21"/>
                </a:solidFill>
                <a:latin typeface="Century Gothic" panose="020B0502020202020204" pitchFamily="34" charset="0"/>
                <a:cs typeface="Calibri Light" panose="020F0302020204030204" pitchFamily="34" charset="0"/>
              </a:rPr>
              <a:t>Deputy Headteacher: </a:t>
            </a:r>
            <a:r>
              <a:rPr lang="en-GB" dirty="0">
                <a:solidFill>
                  <a:srgbClr val="2E2B21"/>
                </a:solidFill>
                <a:latin typeface="Century Gothic" panose="020B0502020202020204" pitchFamily="34" charset="0"/>
                <a:cs typeface="Calibri Light" panose="020F0302020204030204" pitchFamily="34" charset="0"/>
              </a:rPr>
              <a:t>Mrs Price</a:t>
            </a:r>
            <a:endParaRPr lang="en-GB" b="1" dirty="0">
              <a:solidFill>
                <a:srgbClr val="2E2B21"/>
              </a:solidFill>
              <a:latin typeface="Century Gothic" panose="020B0502020202020204" pitchFamily="34" charset="0"/>
              <a:cs typeface="Calibri Light" panose="020F0302020204030204" pitchFamily="34" charset="0"/>
            </a:endParaRPr>
          </a:p>
          <a:p>
            <a:r>
              <a:rPr lang="en-GB" b="1" dirty="0">
                <a:solidFill>
                  <a:srgbClr val="2E2B21"/>
                </a:solidFill>
                <a:latin typeface="Century Gothic" panose="020B0502020202020204" pitchFamily="34" charset="0"/>
                <a:cs typeface="Calibri Light" panose="020F0302020204030204" pitchFamily="34" charset="0"/>
              </a:rPr>
              <a:t>Phase Leader:</a:t>
            </a:r>
            <a:r>
              <a:rPr lang="en-GB" dirty="0">
                <a:solidFill>
                  <a:srgbClr val="2E2B21"/>
                </a:solidFill>
                <a:latin typeface="Century Gothic" panose="020B0502020202020204" pitchFamily="34" charset="0"/>
                <a:cs typeface="Calibri Light" panose="020F0302020204030204" pitchFamily="34" charset="0"/>
              </a:rPr>
              <a:t> Miss Heffernan</a:t>
            </a:r>
          </a:p>
          <a:p>
            <a:r>
              <a:rPr lang="en-GB" b="1" dirty="0">
                <a:solidFill>
                  <a:srgbClr val="2E2B21"/>
                </a:solidFill>
                <a:latin typeface="Century Gothic" panose="020B0502020202020204" pitchFamily="34" charset="0"/>
                <a:cs typeface="Calibri Light" panose="020F0302020204030204" pitchFamily="34" charset="0"/>
              </a:rPr>
              <a:t>Inclusion Leader: </a:t>
            </a:r>
            <a:r>
              <a:rPr lang="en-GB" dirty="0">
                <a:latin typeface="Century Gothic" panose="020B0502020202020204" pitchFamily="34" charset="0"/>
                <a:cs typeface="Calibri Light" panose="020F0302020204030204" pitchFamily="34" charset="0"/>
              </a:rPr>
              <a:t>Miss Code</a:t>
            </a:r>
          </a:p>
          <a:p>
            <a:r>
              <a:rPr lang="en-GB" b="1" dirty="0">
                <a:solidFill>
                  <a:srgbClr val="2E2B21"/>
                </a:solidFill>
                <a:latin typeface="Century Gothic" panose="020B0502020202020204" pitchFamily="34" charset="0"/>
                <a:cs typeface="Calibri Light" panose="020F0302020204030204" pitchFamily="34" charset="0"/>
              </a:rPr>
              <a:t>Pastoral Team: </a:t>
            </a:r>
            <a:r>
              <a:rPr lang="en-GB" dirty="0">
                <a:solidFill>
                  <a:srgbClr val="2E2B21"/>
                </a:solidFill>
                <a:latin typeface="Century Gothic" panose="020B0502020202020204" pitchFamily="34" charset="0"/>
                <a:cs typeface="Calibri Light" panose="020F0302020204030204" pitchFamily="34" charset="0"/>
              </a:rPr>
              <a:t>Mrs Wallace, Mrs Hughes, Mrs Lenton-Clark</a:t>
            </a:r>
          </a:p>
        </p:txBody>
      </p:sp>
    </p:spTree>
    <p:extLst>
      <p:ext uri="{BB962C8B-B14F-4D97-AF65-F5344CB8AC3E}">
        <p14:creationId xmlns:p14="http://schemas.microsoft.com/office/powerpoint/2010/main" val="2149620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43347"/>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0" name="Title 1">
            <a:extLst>
              <a:ext uri="{FF2B5EF4-FFF2-40B4-BE49-F238E27FC236}">
                <a16:creationId xmlns:a16="http://schemas.microsoft.com/office/drawing/2014/main" id="{CFCB97E0-B651-4472-B442-F3CC92CB3E2A}"/>
              </a:ext>
            </a:extLst>
          </p:cNvPr>
          <p:cNvSpPr txBox="1">
            <a:spLocks/>
          </p:cNvSpPr>
          <p:nvPr/>
        </p:nvSpPr>
        <p:spPr>
          <a:xfrm>
            <a:off x="93634" y="931006"/>
            <a:ext cx="11322509" cy="713275"/>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   If you have a concern</a:t>
            </a:r>
          </a:p>
        </p:txBody>
      </p:sp>
      <p:sp>
        <p:nvSpPr>
          <p:cNvPr id="11" name="Content Placeholder 2">
            <a:extLst>
              <a:ext uri="{FF2B5EF4-FFF2-40B4-BE49-F238E27FC236}">
                <a16:creationId xmlns:a16="http://schemas.microsoft.com/office/drawing/2014/main" id="{A1F6CE9A-AA3A-46A6-9E50-5E42E8DE57B6}"/>
              </a:ext>
            </a:extLst>
          </p:cNvPr>
          <p:cNvSpPr txBox="1">
            <a:spLocks/>
          </p:cNvSpPr>
          <p:nvPr/>
        </p:nvSpPr>
        <p:spPr>
          <a:xfrm>
            <a:off x="403542" y="2252423"/>
            <a:ext cx="11212276" cy="4286801"/>
          </a:xfrm>
          <a:prstGeom prst="rect">
            <a:avLst/>
          </a:prstGeom>
          <a:noFill/>
          <a:ln>
            <a:no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b="1" dirty="0">
                <a:solidFill>
                  <a:srgbClr val="2E2B21"/>
                </a:solidFill>
                <a:latin typeface="Century Gothic" panose="020B0502020202020204" pitchFamily="34" charset="0"/>
                <a:cs typeface="Calibri Light" panose="020F0302020204030204" pitchFamily="34" charset="0"/>
              </a:rPr>
              <a:t>Please follow the order below: </a:t>
            </a:r>
          </a:p>
          <a:p>
            <a:endParaRPr lang="en-GB" dirty="0">
              <a:solidFill>
                <a:srgbClr val="2E2B21"/>
              </a:solidFill>
              <a:latin typeface="Century Gothic" panose="020B0502020202020204" pitchFamily="34" charset="0"/>
              <a:cs typeface="Calibri Light" panose="020F0302020204030204" pitchFamily="34" charset="0"/>
            </a:endParaRPr>
          </a:p>
          <a:p>
            <a:r>
              <a:rPr lang="en-GB" dirty="0">
                <a:solidFill>
                  <a:srgbClr val="2E2B21"/>
                </a:solidFill>
                <a:latin typeface="Century Gothic" panose="020B0502020202020204" pitchFamily="34" charset="0"/>
                <a:cs typeface="Calibri Light" panose="020F0302020204030204" pitchFamily="34" charset="0"/>
              </a:rPr>
              <a:t>Class Teacher </a:t>
            </a:r>
          </a:p>
          <a:p>
            <a:r>
              <a:rPr lang="en-GB" dirty="0">
                <a:solidFill>
                  <a:srgbClr val="2E2B21"/>
                </a:solidFill>
                <a:latin typeface="Century Gothic" panose="020B0502020202020204" pitchFamily="34" charset="0"/>
                <a:cs typeface="Calibri Light" panose="020F0302020204030204" pitchFamily="34" charset="0"/>
              </a:rPr>
              <a:t>Year Leader </a:t>
            </a:r>
          </a:p>
          <a:p>
            <a:r>
              <a:rPr lang="en-GB" dirty="0">
                <a:solidFill>
                  <a:srgbClr val="2E2B21"/>
                </a:solidFill>
                <a:latin typeface="Century Gothic" panose="020B0502020202020204" pitchFamily="34" charset="0"/>
                <a:cs typeface="Calibri Light" panose="020F0302020204030204" pitchFamily="34" charset="0"/>
              </a:rPr>
              <a:t>Phase Leader</a:t>
            </a:r>
          </a:p>
          <a:p>
            <a:r>
              <a:rPr lang="en-GB" dirty="0">
                <a:solidFill>
                  <a:srgbClr val="2E2B21"/>
                </a:solidFill>
                <a:latin typeface="Century Gothic" panose="020B0502020202020204" pitchFamily="34" charset="0"/>
                <a:cs typeface="Calibri Light" panose="020F0302020204030204" pitchFamily="34" charset="0"/>
              </a:rPr>
              <a:t>Further Senior Leadership Members: Mrs Price, Mr </a:t>
            </a:r>
            <a:r>
              <a:rPr lang="en-GB" dirty="0" err="1">
                <a:solidFill>
                  <a:srgbClr val="2E2B21"/>
                </a:solidFill>
                <a:latin typeface="Century Gothic" panose="020B0502020202020204" pitchFamily="34" charset="0"/>
                <a:cs typeface="Calibri Light" panose="020F0302020204030204" pitchFamily="34" charset="0"/>
              </a:rPr>
              <a:t>Grimwood</a:t>
            </a:r>
            <a:endParaRPr lang="en-GB" dirty="0">
              <a:solidFill>
                <a:srgbClr val="2E2B21"/>
              </a:solidFill>
              <a:latin typeface="Century Gothic" panose="020B0502020202020204" pitchFamily="34" charset="0"/>
              <a:cs typeface="Calibri Light" panose="020F0302020204030204" pitchFamily="34" charset="0"/>
            </a:endParaRPr>
          </a:p>
          <a:p>
            <a:endParaRPr lang="en-GB" dirty="0">
              <a:solidFill>
                <a:srgbClr val="2E2B21"/>
              </a:solidFill>
              <a:latin typeface="Century Gothic" panose="020B0502020202020204" pitchFamily="34" charset="0"/>
              <a:cs typeface="Calibri Light" panose="020F0302020204030204" pitchFamily="34" charset="0"/>
            </a:endParaRPr>
          </a:p>
          <a:p>
            <a:r>
              <a:rPr lang="en-GB" dirty="0">
                <a:solidFill>
                  <a:srgbClr val="2E2B21"/>
                </a:solidFill>
                <a:latin typeface="Century Gothic" panose="020B0502020202020204" pitchFamily="34" charset="0"/>
                <a:cs typeface="Calibri Light" panose="020F0302020204030204" pitchFamily="34" charset="0"/>
              </a:rPr>
              <a:t>Pastoral Team</a:t>
            </a:r>
          </a:p>
        </p:txBody>
      </p:sp>
    </p:spTree>
    <p:extLst>
      <p:ext uri="{BB962C8B-B14F-4D97-AF65-F5344CB8AC3E}">
        <p14:creationId xmlns:p14="http://schemas.microsoft.com/office/powerpoint/2010/main" val="30748966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43347"/>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2" name="Title 1">
            <a:extLst>
              <a:ext uri="{FF2B5EF4-FFF2-40B4-BE49-F238E27FC236}">
                <a16:creationId xmlns:a16="http://schemas.microsoft.com/office/drawing/2014/main" id="{2B8E224F-AF77-46B5-A6DF-DC07678B89C9}"/>
              </a:ext>
            </a:extLst>
          </p:cNvPr>
          <p:cNvSpPr txBox="1">
            <a:spLocks/>
          </p:cNvSpPr>
          <p:nvPr/>
        </p:nvSpPr>
        <p:spPr>
          <a:xfrm>
            <a:off x="476250" y="338240"/>
            <a:ext cx="11216650" cy="1499616"/>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The School Day</a:t>
            </a:r>
          </a:p>
        </p:txBody>
      </p:sp>
      <p:sp>
        <p:nvSpPr>
          <p:cNvPr id="13" name="Content Placeholder 2">
            <a:extLst>
              <a:ext uri="{FF2B5EF4-FFF2-40B4-BE49-F238E27FC236}">
                <a16:creationId xmlns:a16="http://schemas.microsoft.com/office/drawing/2014/main" id="{1ABEA513-2715-407C-B1B4-21D3C84B9EE0}"/>
              </a:ext>
            </a:extLst>
          </p:cNvPr>
          <p:cNvSpPr txBox="1">
            <a:spLocks/>
          </p:cNvSpPr>
          <p:nvPr/>
        </p:nvSpPr>
        <p:spPr>
          <a:xfrm>
            <a:off x="1622919" y="2602636"/>
            <a:ext cx="9174390" cy="3070330"/>
          </a:xfrm>
          <a:prstGeom prst="rect">
            <a:avLst/>
          </a:prstGeom>
          <a:noFill/>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dirty="0">
                <a:latin typeface="Century Gothic" panose="020B0502020202020204" pitchFamily="34" charset="0"/>
                <a:cs typeface="Calibri Light" panose="020F0302020204030204" pitchFamily="34" charset="0"/>
              </a:rPr>
              <a:t>The gate and classroom doors open at 8:35am – 8:50 am. </a:t>
            </a:r>
          </a:p>
          <a:p>
            <a:endParaRPr lang="en-GB" dirty="0">
              <a:latin typeface="Century Gothic" panose="020B0502020202020204" pitchFamily="34" charset="0"/>
              <a:cs typeface="Calibri Light" panose="020F0302020204030204" pitchFamily="34" charset="0"/>
            </a:endParaRPr>
          </a:p>
          <a:p>
            <a:r>
              <a:rPr lang="en-GB" dirty="0">
                <a:latin typeface="Century Gothic" panose="020B0502020202020204" pitchFamily="34" charset="0"/>
                <a:cs typeface="Calibri Light" panose="020F0302020204030204" pitchFamily="34" charset="0"/>
              </a:rPr>
              <a:t>Parents will continue to drop off at the gates, although any messages can be passed through the school office. </a:t>
            </a:r>
          </a:p>
          <a:p>
            <a:endParaRPr lang="en-GB" dirty="0">
              <a:latin typeface="Century Gothic" panose="020B0502020202020204" pitchFamily="34" charset="0"/>
              <a:cs typeface="Calibri Light" panose="020F0302020204030204" pitchFamily="34" charset="0"/>
            </a:endParaRPr>
          </a:p>
          <a:p>
            <a:r>
              <a:rPr lang="en-GB" dirty="0">
                <a:latin typeface="Century Gothic" panose="020B0502020202020204" pitchFamily="34" charset="0"/>
                <a:cs typeface="Calibri Light" panose="020F0302020204030204" pitchFamily="34" charset="0"/>
              </a:rPr>
              <a:t>Children are collected from the classroom door at </a:t>
            </a:r>
            <a:r>
              <a:rPr lang="en-GB" b="1" dirty="0">
                <a:latin typeface="Century Gothic" panose="020B0502020202020204" pitchFamily="34" charset="0"/>
                <a:cs typeface="Calibri Light" panose="020F0302020204030204" pitchFamily="34" charset="0"/>
              </a:rPr>
              <a:t>15.20</a:t>
            </a:r>
            <a:r>
              <a:rPr lang="en-GB" dirty="0">
                <a:latin typeface="Century Gothic" panose="020B0502020202020204" pitchFamily="34" charset="0"/>
                <a:cs typeface="Calibri Light" panose="020F0302020204030204" pitchFamily="34" charset="0"/>
              </a:rPr>
              <a:t> the end of the day.</a:t>
            </a:r>
          </a:p>
          <a:p>
            <a:r>
              <a:rPr lang="en-GB" dirty="0">
                <a:latin typeface="Century Gothic" panose="020B0502020202020204" pitchFamily="34" charset="0"/>
                <a:cs typeface="Calibri Light" panose="020F0302020204030204" pitchFamily="34" charset="0"/>
              </a:rPr>
              <a:t>Gates will close at </a:t>
            </a:r>
            <a:r>
              <a:rPr lang="en-GB" b="1" dirty="0">
                <a:latin typeface="Century Gothic" panose="020B0502020202020204" pitchFamily="34" charset="0"/>
                <a:cs typeface="Calibri Light" panose="020F0302020204030204" pitchFamily="34" charset="0"/>
              </a:rPr>
              <a:t>15.30</a:t>
            </a:r>
          </a:p>
        </p:txBody>
      </p:sp>
    </p:spTree>
    <p:extLst>
      <p:ext uri="{BB962C8B-B14F-4D97-AF65-F5344CB8AC3E}">
        <p14:creationId xmlns:p14="http://schemas.microsoft.com/office/powerpoint/2010/main" val="22270698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43347"/>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0" name="Title 1">
            <a:extLst>
              <a:ext uri="{FF2B5EF4-FFF2-40B4-BE49-F238E27FC236}">
                <a16:creationId xmlns:a16="http://schemas.microsoft.com/office/drawing/2014/main" id="{28A04188-D9F1-46BF-9C43-81541B30655D}"/>
              </a:ext>
            </a:extLst>
          </p:cNvPr>
          <p:cNvSpPr txBox="1">
            <a:spLocks/>
          </p:cNvSpPr>
          <p:nvPr/>
        </p:nvSpPr>
        <p:spPr>
          <a:xfrm>
            <a:off x="476250" y="338240"/>
            <a:ext cx="11216650" cy="1336568"/>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Breaktimes </a:t>
            </a:r>
          </a:p>
        </p:txBody>
      </p:sp>
      <p:sp>
        <p:nvSpPr>
          <p:cNvPr id="11" name="Content Placeholder 2">
            <a:extLst>
              <a:ext uri="{FF2B5EF4-FFF2-40B4-BE49-F238E27FC236}">
                <a16:creationId xmlns:a16="http://schemas.microsoft.com/office/drawing/2014/main" id="{4ACD0FA5-F6EE-4B45-9FD5-63A8790A5764}"/>
              </a:ext>
            </a:extLst>
          </p:cNvPr>
          <p:cNvSpPr txBox="1">
            <a:spLocks/>
          </p:cNvSpPr>
          <p:nvPr/>
        </p:nvSpPr>
        <p:spPr>
          <a:xfrm>
            <a:off x="1780982" y="1808882"/>
            <a:ext cx="8909999" cy="3263329"/>
          </a:xfrm>
          <a:prstGeom prst="rect">
            <a:avLst/>
          </a:prstGeom>
          <a:noFill/>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dirty="0">
                <a:latin typeface="Century Gothic" panose="020B0502020202020204" pitchFamily="34" charset="0"/>
                <a:cs typeface="Calibri Light" panose="020F0302020204030204" pitchFamily="34" charset="0"/>
              </a:rPr>
              <a:t>Morning break times will be from 10.40-10.55.</a:t>
            </a:r>
          </a:p>
          <a:p>
            <a:r>
              <a:rPr lang="en-GB" dirty="0">
                <a:latin typeface="Century Gothic" panose="020B0502020202020204" pitchFamily="34" charset="0"/>
                <a:cs typeface="Calibri Light" panose="020F0302020204030204" pitchFamily="34" charset="0"/>
              </a:rPr>
              <a:t>At PAB, the children will share the playground space but also have access to the large field area depending on the weather.</a:t>
            </a:r>
          </a:p>
          <a:p>
            <a:r>
              <a:rPr lang="en-GB" dirty="0">
                <a:latin typeface="Century Gothic" panose="020B0502020202020204" pitchFamily="34" charset="0"/>
                <a:cs typeface="Calibri Light" panose="020F0302020204030204" pitchFamily="34" charset="0"/>
              </a:rPr>
              <a:t>Children can play football on </a:t>
            </a:r>
            <a:r>
              <a:rPr lang="en-GB" b="1" u="sng" dirty="0">
                <a:latin typeface="Century Gothic" panose="020B0502020202020204" pitchFamily="34" charset="0"/>
                <a:cs typeface="Calibri Light" panose="020F0302020204030204" pitchFamily="34" charset="0"/>
              </a:rPr>
              <a:t>Wednesday</a:t>
            </a:r>
            <a:r>
              <a:rPr lang="en-GB" dirty="0">
                <a:latin typeface="Century Gothic" panose="020B0502020202020204" pitchFamily="34" charset="0"/>
                <a:cs typeface="Calibri Light" panose="020F0302020204030204" pitchFamily="34" charset="0"/>
              </a:rPr>
              <a:t>. Please keep an eye on the newsletter as children will be asked to bring a change of shoes as the weather changes. </a:t>
            </a:r>
          </a:p>
          <a:p>
            <a:r>
              <a:rPr lang="en-GB" dirty="0">
                <a:latin typeface="Century Gothic" panose="020B0502020202020204" pitchFamily="34" charset="0"/>
                <a:cs typeface="Calibri Light" panose="020F0302020204030204" pitchFamily="34" charset="0"/>
              </a:rPr>
              <a:t>Children can bring </a:t>
            </a:r>
            <a:r>
              <a:rPr lang="en-GB" b="1" u="sng" dirty="0">
                <a:latin typeface="Century Gothic" panose="020B0502020202020204" pitchFamily="34" charset="0"/>
                <a:cs typeface="Calibri Light" panose="020F0302020204030204" pitchFamily="34" charset="0"/>
              </a:rPr>
              <a:t>a healthy snack </a:t>
            </a:r>
            <a:r>
              <a:rPr lang="en-GB" dirty="0">
                <a:latin typeface="Century Gothic" panose="020B0502020202020204" pitchFamily="34" charset="0"/>
                <a:cs typeface="Calibri Light" panose="020F0302020204030204" pitchFamily="34" charset="0"/>
              </a:rPr>
              <a:t>from home.</a:t>
            </a:r>
          </a:p>
          <a:p>
            <a:r>
              <a:rPr lang="en-GB" dirty="0">
                <a:latin typeface="Century Gothic" panose="020B0502020202020204" pitchFamily="34" charset="0"/>
                <a:cs typeface="Calibri Light" panose="020F0302020204030204" pitchFamily="34" charset="0"/>
              </a:rPr>
              <a:t>Lunchtime will be from 12:00 – 12:55pm. </a:t>
            </a:r>
          </a:p>
          <a:p>
            <a:r>
              <a:rPr lang="en-GB" dirty="0">
                <a:latin typeface="Century Gothic" panose="020B0502020202020204" pitchFamily="34" charset="0"/>
                <a:cs typeface="Calibri Light" panose="020F0302020204030204" pitchFamily="34" charset="0"/>
              </a:rPr>
              <a:t>The children will be able to play on the trim trail and with a range of Play Pod resources.</a:t>
            </a:r>
          </a:p>
        </p:txBody>
      </p:sp>
    </p:spTree>
    <p:extLst>
      <p:ext uri="{BB962C8B-B14F-4D97-AF65-F5344CB8AC3E}">
        <p14:creationId xmlns:p14="http://schemas.microsoft.com/office/powerpoint/2010/main" val="20406859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43347"/>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2" name="Title 1">
            <a:extLst>
              <a:ext uri="{FF2B5EF4-FFF2-40B4-BE49-F238E27FC236}">
                <a16:creationId xmlns:a16="http://schemas.microsoft.com/office/drawing/2014/main" id="{AA590511-16AE-4DEE-949F-DF9444030192}"/>
              </a:ext>
            </a:extLst>
          </p:cNvPr>
          <p:cNvSpPr txBox="1">
            <a:spLocks/>
          </p:cNvSpPr>
          <p:nvPr/>
        </p:nvSpPr>
        <p:spPr>
          <a:xfrm>
            <a:off x="1035119" y="-232573"/>
            <a:ext cx="10183309" cy="1499616"/>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Behaviour</a:t>
            </a:r>
          </a:p>
        </p:txBody>
      </p:sp>
      <p:sp>
        <p:nvSpPr>
          <p:cNvPr id="13" name="Content Placeholder 2">
            <a:extLst>
              <a:ext uri="{FF2B5EF4-FFF2-40B4-BE49-F238E27FC236}">
                <a16:creationId xmlns:a16="http://schemas.microsoft.com/office/drawing/2014/main" id="{3FACC7CE-4470-435E-8759-C4BCD33807B2}"/>
              </a:ext>
            </a:extLst>
          </p:cNvPr>
          <p:cNvSpPr txBox="1">
            <a:spLocks/>
          </p:cNvSpPr>
          <p:nvPr/>
        </p:nvSpPr>
        <p:spPr>
          <a:xfrm>
            <a:off x="2367674" y="1539075"/>
            <a:ext cx="3922507" cy="2847975"/>
          </a:xfrm>
          <a:prstGeom prst="rect">
            <a:avLst/>
          </a:prstGeom>
          <a:noFill/>
          <a:ln>
            <a:noFill/>
          </a:ln>
        </p:spPr>
        <p:txBody>
          <a:bodyPr vert="horz" lIns="45720" tIns="45720" rIns="45720" bIns="45720" rtlCol="0">
            <a:noAutofit/>
          </a:bodyPr>
          <a:lst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a:lstStyle>
          <a:p>
            <a:pPr>
              <a:buClrTx/>
              <a:buFont typeface="Arial" panose="020B0604020202020204" pitchFamily="34" charset="0"/>
              <a:buChar char="•"/>
            </a:pPr>
            <a:r>
              <a:rPr lang="en-GB" sz="2400" dirty="0">
                <a:latin typeface="Century Gothic" panose="020B0502020202020204" pitchFamily="34" charset="0"/>
                <a:cs typeface="Calibri Light" panose="020F0302020204030204" pitchFamily="34" charset="0"/>
              </a:rPr>
              <a:t> Stay on Green</a:t>
            </a:r>
          </a:p>
          <a:p>
            <a:pPr>
              <a:buClrTx/>
              <a:buFont typeface="Arial" panose="020B0604020202020204" pitchFamily="34" charset="0"/>
              <a:buChar char="•"/>
            </a:pPr>
            <a:r>
              <a:rPr lang="en-GB" sz="2400" dirty="0">
                <a:latin typeface="Century Gothic" panose="020B0502020202020204" pitchFamily="34" charset="0"/>
                <a:cs typeface="Calibri Light" panose="020F0302020204030204" pitchFamily="34" charset="0"/>
              </a:rPr>
              <a:t> Green tokens and green time</a:t>
            </a:r>
          </a:p>
          <a:p>
            <a:pPr>
              <a:buClrTx/>
              <a:buFont typeface="Arial" panose="020B0604020202020204" pitchFamily="34" charset="0"/>
              <a:buChar char="•"/>
            </a:pPr>
            <a:r>
              <a:rPr lang="en-GB" sz="2400" dirty="0">
                <a:latin typeface="Century Gothic" panose="020B0502020202020204" pitchFamily="34" charset="0"/>
                <a:cs typeface="Calibri Light" panose="020F0302020204030204" pitchFamily="34" charset="0"/>
              </a:rPr>
              <a:t> Gold leaves</a:t>
            </a:r>
          </a:p>
          <a:p>
            <a:pPr>
              <a:buClrTx/>
              <a:buFont typeface="Arial" panose="020B0604020202020204" pitchFamily="34" charset="0"/>
              <a:buChar char="•"/>
            </a:pPr>
            <a:r>
              <a:rPr lang="en-GB" sz="2400" dirty="0">
                <a:latin typeface="Century Gothic" panose="020B0502020202020204" pitchFamily="34" charset="0"/>
                <a:cs typeface="Calibri Light" panose="020F0302020204030204" pitchFamily="34" charset="0"/>
              </a:rPr>
              <a:t> Reflection time</a:t>
            </a:r>
          </a:p>
          <a:p>
            <a:pPr>
              <a:buClrTx/>
              <a:buFont typeface="Arial" panose="020B0604020202020204" pitchFamily="34" charset="0"/>
              <a:buChar char="•"/>
            </a:pPr>
            <a:r>
              <a:rPr lang="en-GB" sz="2400" dirty="0">
                <a:solidFill>
                  <a:srgbClr val="2E2B21"/>
                </a:solidFill>
                <a:latin typeface="Century Gothic" panose="020B0502020202020204" pitchFamily="34" charset="0"/>
                <a:cs typeface="Calibri Light" panose="020F0302020204030204" pitchFamily="34" charset="0"/>
              </a:rPr>
              <a:t>Motto: ‘Being our Best.’</a:t>
            </a:r>
          </a:p>
          <a:p>
            <a:pPr>
              <a:buClrTx/>
              <a:buFont typeface="Arial" panose="020B0604020202020204" pitchFamily="34" charset="0"/>
              <a:buChar char="•"/>
            </a:pPr>
            <a:r>
              <a:rPr lang="en-GB" sz="2400" dirty="0">
                <a:solidFill>
                  <a:srgbClr val="2E2B21"/>
                </a:solidFill>
                <a:latin typeface="Century Gothic" panose="020B0502020202020204" pitchFamily="34" charset="0"/>
                <a:cs typeface="Calibri Light" panose="020F0302020204030204" pitchFamily="34" charset="0"/>
              </a:rPr>
              <a:t>8 Great Values</a:t>
            </a:r>
          </a:p>
        </p:txBody>
      </p:sp>
      <p:grpSp>
        <p:nvGrpSpPr>
          <p:cNvPr id="14" name="Group 13">
            <a:extLst>
              <a:ext uri="{FF2B5EF4-FFF2-40B4-BE49-F238E27FC236}">
                <a16:creationId xmlns:a16="http://schemas.microsoft.com/office/drawing/2014/main" id="{6A3BE914-7877-41DB-98CD-1DA365F5CBA0}"/>
              </a:ext>
            </a:extLst>
          </p:cNvPr>
          <p:cNvGrpSpPr/>
          <p:nvPr/>
        </p:nvGrpSpPr>
        <p:grpSpPr>
          <a:xfrm>
            <a:off x="2051555" y="5386339"/>
            <a:ext cx="4238626" cy="812606"/>
            <a:chOff x="1941733" y="4952972"/>
            <a:chExt cx="7992889" cy="1296144"/>
          </a:xfrm>
        </p:grpSpPr>
        <p:sp>
          <p:nvSpPr>
            <p:cNvPr id="15" name="Rectangle 14">
              <a:extLst>
                <a:ext uri="{FF2B5EF4-FFF2-40B4-BE49-F238E27FC236}">
                  <a16:creationId xmlns:a16="http://schemas.microsoft.com/office/drawing/2014/main" id="{AB080F3A-EE1C-4518-B256-375DE648608F}"/>
                </a:ext>
              </a:extLst>
            </p:cNvPr>
            <p:cNvSpPr/>
            <p:nvPr/>
          </p:nvSpPr>
          <p:spPr>
            <a:xfrm>
              <a:off x="1941733" y="4952972"/>
              <a:ext cx="1152128" cy="1296144"/>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16" name="Rectangle 15">
              <a:extLst>
                <a:ext uri="{FF2B5EF4-FFF2-40B4-BE49-F238E27FC236}">
                  <a16:creationId xmlns:a16="http://schemas.microsoft.com/office/drawing/2014/main" id="{6A1BAA36-765D-44D0-818C-E777A813E564}"/>
                </a:ext>
              </a:extLst>
            </p:cNvPr>
            <p:cNvSpPr/>
            <p:nvPr/>
          </p:nvSpPr>
          <p:spPr>
            <a:xfrm>
              <a:off x="3058567" y="4952972"/>
              <a:ext cx="1152128" cy="1296144"/>
            </a:xfrm>
            <a:prstGeom prst="rect">
              <a:avLst/>
            </a:prstGeom>
            <a:solidFill>
              <a:srgbClr val="FF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17" name="Rectangle 16">
              <a:extLst>
                <a:ext uri="{FF2B5EF4-FFF2-40B4-BE49-F238E27FC236}">
                  <a16:creationId xmlns:a16="http://schemas.microsoft.com/office/drawing/2014/main" id="{7509C4DD-4F58-40E3-BCD1-49CBEDFEAD7B}"/>
                </a:ext>
              </a:extLst>
            </p:cNvPr>
            <p:cNvSpPr/>
            <p:nvPr/>
          </p:nvSpPr>
          <p:spPr>
            <a:xfrm>
              <a:off x="7630365" y="4952972"/>
              <a:ext cx="1152128" cy="1296144"/>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18" name="Rectangle 17">
              <a:extLst>
                <a:ext uri="{FF2B5EF4-FFF2-40B4-BE49-F238E27FC236}">
                  <a16:creationId xmlns:a16="http://schemas.microsoft.com/office/drawing/2014/main" id="{6B4BAA60-DB20-4E35-B705-E1635A1D4D9C}"/>
                </a:ext>
              </a:extLst>
            </p:cNvPr>
            <p:cNvSpPr/>
            <p:nvPr/>
          </p:nvSpPr>
          <p:spPr>
            <a:xfrm>
              <a:off x="6478237" y="4952972"/>
              <a:ext cx="1152128" cy="1296144"/>
            </a:xfrm>
            <a:prstGeom prst="rect">
              <a:avLst/>
            </a:prstGeom>
            <a:solidFill>
              <a:srgbClr val="CC9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19" name="Rectangle 18">
              <a:extLst>
                <a:ext uri="{FF2B5EF4-FFF2-40B4-BE49-F238E27FC236}">
                  <a16:creationId xmlns:a16="http://schemas.microsoft.com/office/drawing/2014/main" id="{0A81B628-E462-4065-9791-BC143EE9BDBB}"/>
                </a:ext>
              </a:extLst>
            </p:cNvPr>
            <p:cNvSpPr/>
            <p:nvPr/>
          </p:nvSpPr>
          <p:spPr>
            <a:xfrm>
              <a:off x="5326109" y="4952972"/>
              <a:ext cx="1152128" cy="1296144"/>
            </a:xfrm>
            <a:prstGeom prst="rect">
              <a:avLst/>
            </a:prstGeom>
            <a:solidFill>
              <a:srgbClr val="00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20" name="Rectangle 19">
              <a:extLst>
                <a:ext uri="{FF2B5EF4-FFF2-40B4-BE49-F238E27FC236}">
                  <a16:creationId xmlns:a16="http://schemas.microsoft.com/office/drawing/2014/main" id="{1C361B64-E20B-4479-ABBE-8072AA1E842C}"/>
                </a:ext>
              </a:extLst>
            </p:cNvPr>
            <p:cNvSpPr/>
            <p:nvPr/>
          </p:nvSpPr>
          <p:spPr>
            <a:xfrm>
              <a:off x="4173981" y="4952972"/>
              <a:ext cx="1152128" cy="1296144"/>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sp>
          <p:nvSpPr>
            <p:cNvPr id="21" name="Rectangle 20">
              <a:extLst>
                <a:ext uri="{FF2B5EF4-FFF2-40B4-BE49-F238E27FC236}">
                  <a16:creationId xmlns:a16="http://schemas.microsoft.com/office/drawing/2014/main" id="{344FA134-3F9F-42B3-B370-29CF2459CBED}"/>
                </a:ext>
              </a:extLst>
            </p:cNvPr>
            <p:cNvSpPr/>
            <p:nvPr/>
          </p:nvSpPr>
          <p:spPr>
            <a:xfrm>
              <a:off x="8782494" y="4952972"/>
              <a:ext cx="1152128" cy="1296144"/>
            </a:xfrm>
            <a:prstGeom prst="rect">
              <a:avLst/>
            </a:prstGeom>
            <a:solidFill>
              <a:srgbClr val="FF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anose="020B0502020202020204" pitchFamily="34" charset="0"/>
              </a:endParaRPr>
            </a:p>
          </p:txBody>
        </p:sp>
      </p:grpSp>
      <p:pic>
        <p:nvPicPr>
          <p:cNvPr id="22" name="Picture 21">
            <a:extLst>
              <a:ext uri="{FF2B5EF4-FFF2-40B4-BE49-F238E27FC236}">
                <a16:creationId xmlns:a16="http://schemas.microsoft.com/office/drawing/2014/main" id="{EE8D3AB9-AF19-4B8D-BC28-1580D65D2774}"/>
              </a:ext>
            </a:extLst>
          </p:cNvPr>
          <p:cNvPicPr>
            <a:picLocks noChangeAspect="1"/>
          </p:cNvPicPr>
          <p:nvPr/>
        </p:nvPicPr>
        <p:blipFill>
          <a:blip r:embed="rId3"/>
          <a:stretch>
            <a:fillRect/>
          </a:stretch>
        </p:blipFill>
        <p:spPr>
          <a:xfrm>
            <a:off x="6618368" y="1253134"/>
            <a:ext cx="4997450" cy="4645817"/>
          </a:xfrm>
          <a:prstGeom prst="rect">
            <a:avLst/>
          </a:prstGeom>
        </p:spPr>
      </p:pic>
    </p:spTree>
    <p:extLst>
      <p:ext uri="{BB962C8B-B14F-4D97-AF65-F5344CB8AC3E}">
        <p14:creationId xmlns:p14="http://schemas.microsoft.com/office/powerpoint/2010/main" val="15815770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43347"/>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2" name="Title 1">
            <a:extLst>
              <a:ext uri="{FF2B5EF4-FFF2-40B4-BE49-F238E27FC236}">
                <a16:creationId xmlns:a16="http://schemas.microsoft.com/office/drawing/2014/main" id="{AA590511-16AE-4DEE-949F-DF9444030192}"/>
              </a:ext>
            </a:extLst>
          </p:cNvPr>
          <p:cNvSpPr txBox="1">
            <a:spLocks/>
          </p:cNvSpPr>
          <p:nvPr/>
        </p:nvSpPr>
        <p:spPr>
          <a:xfrm>
            <a:off x="1013583" y="-369689"/>
            <a:ext cx="10183309" cy="1499616"/>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Behaviour</a:t>
            </a:r>
          </a:p>
        </p:txBody>
      </p:sp>
      <p:pic>
        <p:nvPicPr>
          <p:cNvPr id="6" name="Picture 5">
            <a:extLst>
              <a:ext uri="{FF2B5EF4-FFF2-40B4-BE49-F238E27FC236}">
                <a16:creationId xmlns:a16="http://schemas.microsoft.com/office/drawing/2014/main" id="{2FF4C97D-0BC1-4693-AECE-2BD41DD0AA4C}"/>
              </a:ext>
            </a:extLst>
          </p:cNvPr>
          <p:cNvPicPr>
            <a:picLocks noChangeAspect="1"/>
          </p:cNvPicPr>
          <p:nvPr/>
        </p:nvPicPr>
        <p:blipFill>
          <a:blip r:embed="rId3"/>
          <a:stretch>
            <a:fillRect/>
          </a:stretch>
        </p:blipFill>
        <p:spPr>
          <a:xfrm>
            <a:off x="2420883" y="1056864"/>
            <a:ext cx="7670176" cy="5357789"/>
          </a:xfrm>
          <a:prstGeom prst="rect">
            <a:avLst/>
          </a:prstGeom>
        </p:spPr>
      </p:pic>
    </p:spTree>
    <p:extLst>
      <p:ext uri="{BB962C8B-B14F-4D97-AF65-F5344CB8AC3E}">
        <p14:creationId xmlns:p14="http://schemas.microsoft.com/office/powerpoint/2010/main" val="23043528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43347"/>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2" name="Title 1">
            <a:extLst>
              <a:ext uri="{FF2B5EF4-FFF2-40B4-BE49-F238E27FC236}">
                <a16:creationId xmlns:a16="http://schemas.microsoft.com/office/drawing/2014/main" id="{AA590511-16AE-4DEE-949F-DF9444030192}"/>
              </a:ext>
            </a:extLst>
          </p:cNvPr>
          <p:cNvSpPr txBox="1">
            <a:spLocks/>
          </p:cNvSpPr>
          <p:nvPr/>
        </p:nvSpPr>
        <p:spPr>
          <a:xfrm>
            <a:off x="1232574" y="46268"/>
            <a:ext cx="10183309" cy="1499616"/>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Wellbeing – Zones of Regulation</a:t>
            </a:r>
          </a:p>
        </p:txBody>
      </p:sp>
      <p:pic>
        <p:nvPicPr>
          <p:cNvPr id="10" name="Picture 9">
            <a:extLst>
              <a:ext uri="{FF2B5EF4-FFF2-40B4-BE49-F238E27FC236}">
                <a16:creationId xmlns:a16="http://schemas.microsoft.com/office/drawing/2014/main" id="{93D1FF65-5EC7-4132-8334-067DB1A4E6A1}"/>
              </a:ext>
            </a:extLst>
          </p:cNvPr>
          <p:cNvPicPr>
            <a:picLocks noChangeAspect="1"/>
          </p:cNvPicPr>
          <p:nvPr/>
        </p:nvPicPr>
        <p:blipFill>
          <a:blip r:embed="rId3"/>
          <a:stretch>
            <a:fillRect/>
          </a:stretch>
        </p:blipFill>
        <p:spPr>
          <a:xfrm>
            <a:off x="3154414" y="1991755"/>
            <a:ext cx="6091185" cy="3320065"/>
          </a:xfrm>
          <a:prstGeom prst="rect">
            <a:avLst/>
          </a:prstGeom>
        </p:spPr>
      </p:pic>
    </p:spTree>
    <p:extLst>
      <p:ext uri="{BB962C8B-B14F-4D97-AF65-F5344CB8AC3E}">
        <p14:creationId xmlns:p14="http://schemas.microsoft.com/office/powerpoint/2010/main" val="41818607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61820" y="452583"/>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1" name="Title 1">
            <a:extLst>
              <a:ext uri="{FF2B5EF4-FFF2-40B4-BE49-F238E27FC236}">
                <a16:creationId xmlns:a16="http://schemas.microsoft.com/office/drawing/2014/main" id="{65B90637-1198-4F8D-B9B4-A09198B100AB}"/>
              </a:ext>
            </a:extLst>
          </p:cNvPr>
          <p:cNvSpPr txBox="1">
            <a:spLocks/>
          </p:cNvSpPr>
          <p:nvPr/>
        </p:nvSpPr>
        <p:spPr>
          <a:xfrm>
            <a:off x="2505918" y="761695"/>
            <a:ext cx="9109900" cy="851197"/>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Our Curriculum:</a:t>
            </a:r>
            <a:endParaRPr lang="en-GB" sz="4800" b="1" dirty="0">
              <a:solidFill>
                <a:srgbClr val="0070C0"/>
              </a:solidFill>
              <a:latin typeface="Century Gothic" panose="020B0502020202020204" pitchFamily="34" charset="0"/>
              <a:cs typeface="Calibri Light" panose="020F0302020204030204" pitchFamily="34" charset="0"/>
            </a:endParaRPr>
          </a:p>
        </p:txBody>
      </p:sp>
      <p:graphicFrame>
        <p:nvGraphicFramePr>
          <p:cNvPr id="10" name="Table 9">
            <a:extLst>
              <a:ext uri="{FF2B5EF4-FFF2-40B4-BE49-F238E27FC236}">
                <a16:creationId xmlns:a16="http://schemas.microsoft.com/office/drawing/2014/main" id="{46A4C86F-8936-4035-BB3D-183DEACB156E}"/>
              </a:ext>
            </a:extLst>
          </p:cNvPr>
          <p:cNvGraphicFramePr>
            <a:graphicFrameLocks noGrp="1"/>
          </p:cNvGraphicFramePr>
          <p:nvPr>
            <p:extLst>
              <p:ext uri="{D42A27DB-BD31-4B8C-83A1-F6EECF244321}">
                <p14:modId xmlns:p14="http://schemas.microsoft.com/office/powerpoint/2010/main" val="3638442202"/>
              </p:ext>
            </p:extLst>
          </p:nvPr>
        </p:nvGraphicFramePr>
        <p:xfrm>
          <a:off x="1943027" y="2453124"/>
          <a:ext cx="8820474" cy="2942674"/>
        </p:xfrm>
        <a:graphic>
          <a:graphicData uri="http://schemas.openxmlformats.org/drawingml/2006/table">
            <a:tbl>
              <a:tblPr firstRow="1" bandRow="1">
                <a:tableStyleId>{5C22544A-7EE6-4342-B048-85BDC9FD1C3A}</a:tableStyleId>
              </a:tblPr>
              <a:tblGrid>
                <a:gridCol w="1368152">
                  <a:extLst>
                    <a:ext uri="{9D8B030D-6E8A-4147-A177-3AD203B41FA5}">
                      <a16:colId xmlns:a16="http://schemas.microsoft.com/office/drawing/2014/main" val="4054918145"/>
                    </a:ext>
                  </a:extLst>
                </a:gridCol>
                <a:gridCol w="1440160">
                  <a:extLst>
                    <a:ext uri="{9D8B030D-6E8A-4147-A177-3AD203B41FA5}">
                      <a16:colId xmlns:a16="http://schemas.microsoft.com/office/drawing/2014/main" val="1531858605"/>
                    </a:ext>
                  </a:extLst>
                </a:gridCol>
                <a:gridCol w="1512168">
                  <a:extLst>
                    <a:ext uri="{9D8B030D-6E8A-4147-A177-3AD203B41FA5}">
                      <a16:colId xmlns:a16="http://schemas.microsoft.com/office/drawing/2014/main" val="2954343572"/>
                    </a:ext>
                  </a:extLst>
                </a:gridCol>
                <a:gridCol w="1559836">
                  <a:extLst>
                    <a:ext uri="{9D8B030D-6E8A-4147-A177-3AD203B41FA5}">
                      <a16:colId xmlns:a16="http://schemas.microsoft.com/office/drawing/2014/main" val="4206686193"/>
                    </a:ext>
                  </a:extLst>
                </a:gridCol>
                <a:gridCol w="1470079">
                  <a:extLst>
                    <a:ext uri="{9D8B030D-6E8A-4147-A177-3AD203B41FA5}">
                      <a16:colId xmlns:a16="http://schemas.microsoft.com/office/drawing/2014/main" val="3646734014"/>
                    </a:ext>
                  </a:extLst>
                </a:gridCol>
                <a:gridCol w="1470079">
                  <a:extLst>
                    <a:ext uri="{9D8B030D-6E8A-4147-A177-3AD203B41FA5}">
                      <a16:colId xmlns:a16="http://schemas.microsoft.com/office/drawing/2014/main" val="4241214672"/>
                    </a:ext>
                  </a:extLst>
                </a:gridCol>
              </a:tblGrid>
              <a:tr h="364540">
                <a:tc>
                  <a:txBody>
                    <a:bodyPr/>
                    <a:lstStyle/>
                    <a:p>
                      <a:pPr algn="ctr"/>
                      <a:r>
                        <a:rPr lang="en-GB" dirty="0">
                          <a:solidFill>
                            <a:schemeClr val="tx1"/>
                          </a:solidFill>
                          <a:latin typeface="Century Gothic" panose="020B0502020202020204" pitchFamily="34" charset="0"/>
                        </a:rPr>
                        <a:t>Autumn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solidFill>
                            <a:schemeClr val="tx1"/>
                          </a:solidFill>
                          <a:latin typeface="Century Gothic" panose="020B0502020202020204" pitchFamily="34" charset="0"/>
                        </a:rPr>
                        <a:t>Autumn 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solidFill>
                            <a:schemeClr val="tx1"/>
                          </a:solidFill>
                          <a:latin typeface="Century Gothic" panose="020B0502020202020204" pitchFamily="34" charset="0"/>
                        </a:rPr>
                        <a:t>Spring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solidFill>
                            <a:schemeClr val="tx1"/>
                          </a:solidFill>
                          <a:latin typeface="Century Gothic" panose="020B0502020202020204" pitchFamily="34" charset="0"/>
                        </a:rPr>
                        <a:t>Spring 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solidFill>
                            <a:schemeClr val="tx1"/>
                          </a:solidFill>
                          <a:latin typeface="Century Gothic" panose="020B0502020202020204" pitchFamily="34" charset="0"/>
                        </a:rPr>
                        <a:t>Summer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solidFill>
                            <a:schemeClr val="tx1"/>
                          </a:solidFill>
                          <a:latin typeface="Century Gothic" panose="020B0502020202020204" pitchFamily="34" charset="0"/>
                        </a:rPr>
                        <a:t>Summer 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73582028"/>
                  </a:ext>
                </a:extLst>
              </a:tr>
              <a:tr h="1113874">
                <a:tc>
                  <a:txBody>
                    <a:bodyPr/>
                    <a:lstStyle/>
                    <a:p>
                      <a:pPr algn="ctr"/>
                      <a:r>
                        <a:rPr lang="en-GB" dirty="0">
                          <a:solidFill>
                            <a:schemeClr val="tx1"/>
                          </a:solidFill>
                          <a:latin typeface="Century Gothic" panose="020B0502020202020204" pitchFamily="34" charset="0"/>
                        </a:rPr>
                        <a:t>World War One, Two and Windrush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Century Gothic" panose="020B0502020202020204" pitchFamily="34" charset="0"/>
                        </a:rPr>
                        <a:t>World War One, Two and Windrush</a:t>
                      </a:r>
                    </a:p>
                    <a:p>
                      <a:pPr algn="ctr"/>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solidFill>
                            <a:schemeClr val="tx1"/>
                          </a:solidFill>
                          <a:latin typeface="Century Gothic" panose="020B0502020202020204" pitchFamily="34" charset="0"/>
                        </a:rPr>
                        <a:t>World Knowledge and Times zones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solidFill>
                            <a:schemeClr val="tx1"/>
                          </a:solidFill>
                          <a:latin typeface="Century Gothic" panose="020B0502020202020204" pitchFamily="34" charset="0"/>
                        </a:rPr>
                        <a:t>The History of Staines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Century Gothic" panose="020B0502020202020204" pitchFamily="34" charset="0"/>
                        </a:rPr>
                        <a:t>Mountains and Volcanoes</a:t>
                      </a:r>
                    </a:p>
                    <a:p>
                      <a:pPr algn="ctr"/>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Century Gothic" panose="020B0502020202020204" pitchFamily="34" charset="0"/>
                        </a:rPr>
                        <a:t>Maya</a:t>
                      </a:r>
                    </a:p>
                    <a:p>
                      <a:pPr algn="ctr"/>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16704779"/>
                  </a:ext>
                </a:extLst>
              </a:tr>
              <a:tr h="1113874">
                <a:tc gridSpan="6">
                  <a:txBody>
                    <a:bodyPr/>
                    <a:lstStyle/>
                    <a:p>
                      <a:r>
                        <a:rPr lang="en-GB" dirty="0">
                          <a:solidFill>
                            <a:schemeClr val="tx1"/>
                          </a:solidFill>
                          <a:latin typeface="Century Gothic" panose="020B0502020202020204" pitchFamily="34" charset="0"/>
                        </a:rPr>
                        <a:t>Every half term you will be able to find the curriculum map on Google Classroom.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7266491"/>
                  </a:ext>
                </a:extLst>
              </a:tr>
            </a:tbl>
          </a:graphicData>
        </a:graphic>
      </p:graphicFrame>
    </p:spTree>
    <p:extLst>
      <p:ext uri="{BB962C8B-B14F-4D97-AF65-F5344CB8AC3E}">
        <p14:creationId xmlns:p14="http://schemas.microsoft.com/office/powerpoint/2010/main" val="25739121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52582" y="422021"/>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1" name="Title 1">
            <a:extLst>
              <a:ext uri="{FF2B5EF4-FFF2-40B4-BE49-F238E27FC236}">
                <a16:creationId xmlns:a16="http://schemas.microsoft.com/office/drawing/2014/main" id="{4AC0D208-E203-4551-84CD-BED4641FEB94}"/>
              </a:ext>
            </a:extLst>
          </p:cNvPr>
          <p:cNvSpPr txBox="1">
            <a:spLocks/>
          </p:cNvSpPr>
          <p:nvPr/>
        </p:nvSpPr>
        <p:spPr>
          <a:xfrm>
            <a:off x="434745" y="-46763"/>
            <a:ext cx="11322509" cy="1499616"/>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PE in Year 6</a:t>
            </a:r>
          </a:p>
        </p:txBody>
      </p:sp>
      <p:sp>
        <p:nvSpPr>
          <p:cNvPr id="12" name="Content Placeholder 2">
            <a:extLst>
              <a:ext uri="{FF2B5EF4-FFF2-40B4-BE49-F238E27FC236}">
                <a16:creationId xmlns:a16="http://schemas.microsoft.com/office/drawing/2014/main" id="{12890E70-CF4C-488C-8006-D0C3206E144E}"/>
              </a:ext>
            </a:extLst>
          </p:cNvPr>
          <p:cNvSpPr txBox="1">
            <a:spLocks/>
          </p:cNvSpPr>
          <p:nvPr/>
        </p:nvSpPr>
        <p:spPr>
          <a:xfrm>
            <a:off x="2380178" y="1782663"/>
            <a:ext cx="8067871" cy="3228112"/>
          </a:xfrm>
          <a:prstGeom prst="rect">
            <a:avLst/>
          </a:prstGeom>
          <a:noFill/>
          <a:ln>
            <a:no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dirty="0">
                <a:latin typeface="Century Gothic" panose="020B0502020202020204" pitchFamily="34" charset="0"/>
                <a:cs typeface="Calibri Light" panose="020F0302020204030204" pitchFamily="34" charset="0"/>
              </a:rPr>
              <a:t>PE will be taught on </a:t>
            </a:r>
            <a:r>
              <a:rPr lang="en-GB" b="1" dirty="0">
                <a:latin typeface="Century Gothic" panose="020B0502020202020204" pitchFamily="34" charset="0"/>
                <a:cs typeface="Calibri Light" panose="020F0302020204030204" pitchFamily="34" charset="0"/>
              </a:rPr>
              <a:t>Wednesday</a:t>
            </a:r>
            <a:r>
              <a:rPr lang="en-GB" dirty="0">
                <a:latin typeface="Century Gothic" panose="020B0502020202020204" pitchFamily="34" charset="0"/>
                <a:cs typeface="Calibri Light" panose="020F0302020204030204" pitchFamily="34" charset="0"/>
              </a:rPr>
              <a:t>.</a:t>
            </a:r>
          </a:p>
          <a:p>
            <a:r>
              <a:rPr lang="en-GB" dirty="0">
                <a:latin typeface="Century Gothic" panose="020B0502020202020204" pitchFamily="34" charset="0"/>
                <a:cs typeface="Calibri Light" panose="020F0302020204030204" pitchFamily="34" charset="0"/>
              </a:rPr>
              <a:t>Children must remove their earrings before taking part in PE. </a:t>
            </a:r>
          </a:p>
          <a:p>
            <a:r>
              <a:rPr lang="en-GB" dirty="0">
                <a:latin typeface="Century Gothic" panose="020B0502020202020204" pitchFamily="34" charset="0"/>
                <a:cs typeface="Calibri Light" panose="020F0302020204030204" pitchFamily="34" charset="0"/>
              </a:rPr>
              <a:t>Children should wear their PE kits into school.</a:t>
            </a:r>
          </a:p>
        </p:txBody>
      </p:sp>
      <p:pic>
        <p:nvPicPr>
          <p:cNvPr id="14" name="Picture 2" descr="Image result for school sport">
            <a:extLst>
              <a:ext uri="{FF2B5EF4-FFF2-40B4-BE49-F238E27FC236}">
                <a16:creationId xmlns:a16="http://schemas.microsoft.com/office/drawing/2014/main" id="{449BA0A0-1D0B-4961-A086-68CD1ABE71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0178" y="3691840"/>
            <a:ext cx="3584631" cy="1998431"/>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8B5CF3ED-F460-4334-B094-8FEBB44BCA08}"/>
              </a:ext>
            </a:extLst>
          </p:cNvPr>
          <p:cNvSpPr txBox="1"/>
          <p:nvPr/>
        </p:nvSpPr>
        <p:spPr>
          <a:xfrm>
            <a:off x="6630757" y="3869635"/>
            <a:ext cx="4333461" cy="1938992"/>
          </a:xfrm>
          <a:prstGeom prst="rect">
            <a:avLst/>
          </a:prstGeom>
          <a:noFill/>
        </p:spPr>
        <p:txBody>
          <a:bodyPr wrap="square" rtlCol="0">
            <a:spAutoFit/>
          </a:bodyPr>
          <a:lstStyle/>
          <a:p>
            <a:r>
              <a:rPr lang="en-GB" sz="2400" b="1" dirty="0">
                <a:latin typeface="Century Gothic" panose="020B0502020202020204" pitchFamily="34" charset="0"/>
                <a:cs typeface="Calibri Light" panose="020F0302020204030204" pitchFamily="34" charset="0"/>
              </a:rPr>
              <a:t>Topics include:</a:t>
            </a:r>
          </a:p>
          <a:p>
            <a:r>
              <a:rPr lang="en-GB" sz="2400" dirty="0">
                <a:latin typeface="Century Gothic" panose="020B0502020202020204" pitchFamily="34" charset="0"/>
                <a:cs typeface="Calibri Light" panose="020F0302020204030204" pitchFamily="34" charset="0"/>
              </a:rPr>
              <a:t>Handball, Basketball, Netball, Tennis, Dance, Gymnastics, Badminton, Rounders, Athletics</a:t>
            </a:r>
          </a:p>
        </p:txBody>
      </p:sp>
    </p:spTree>
    <p:extLst>
      <p:ext uri="{BB962C8B-B14F-4D97-AF65-F5344CB8AC3E}">
        <p14:creationId xmlns:p14="http://schemas.microsoft.com/office/powerpoint/2010/main" val="1509363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52582" y="422021"/>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0" name="Title 1">
            <a:extLst>
              <a:ext uri="{FF2B5EF4-FFF2-40B4-BE49-F238E27FC236}">
                <a16:creationId xmlns:a16="http://schemas.microsoft.com/office/drawing/2014/main" id="{80164AF4-97E0-4C98-81AC-F18B028693C7}"/>
              </a:ext>
            </a:extLst>
          </p:cNvPr>
          <p:cNvSpPr txBox="1">
            <a:spLocks/>
          </p:cNvSpPr>
          <p:nvPr/>
        </p:nvSpPr>
        <p:spPr>
          <a:xfrm>
            <a:off x="418218" y="42389"/>
            <a:ext cx="11197600" cy="1281010"/>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Oracy</a:t>
            </a:r>
            <a:endParaRPr lang="en-GB" sz="3500" b="1" dirty="0">
              <a:solidFill>
                <a:srgbClr val="0070C0"/>
              </a:solidFill>
              <a:latin typeface="Century Gothic" panose="020B0502020202020204" pitchFamily="34" charset="0"/>
              <a:cs typeface="Calibri Light" panose="020F0302020204030204" pitchFamily="34" charset="0"/>
            </a:endParaRPr>
          </a:p>
        </p:txBody>
      </p:sp>
      <p:sp>
        <p:nvSpPr>
          <p:cNvPr id="13" name="Content Placeholder 2">
            <a:extLst>
              <a:ext uri="{FF2B5EF4-FFF2-40B4-BE49-F238E27FC236}">
                <a16:creationId xmlns:a16="http://schemas.microsoft.com/office/drawing/2014/main" id="{E1D50909-A8FF-4980-BCEB-AD1C527C975C}"/>
              </a:ext>
            </a:extLst>
          </p:cNvPr>
          <p:cNvSpPr txBox="1">
            <a:spLocks/>
          </p:cNvSpPr>
          <p:nvPr/>
        </p:nvSpPr>
        <p:spPr>
          <a:xfrm>
            <a:off x="1314195" y="1554662"/>
            <a:ext cx="9767185" cy="4133437"/>
          </a:xfrm>
          <a:prstGeom prst="rect">
            <a:avLst/>
          </a:prstGeom>
          <a:noFill/>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3200" dirty="0">
                <a:solidFill>
                  <a:srgbClr val="0070C0"/>
                </a:solidFill>
                <a:latin typeface="Century Gothic" panose="020B0502020202020204" pitchFamily="34" charset="0"/>
                <a:cs typeface="Calibri Light" panose="020F0302020204030204" pitchFamily="34" charset="0"/>
              </a:rPr>
              <a:t>Still a priority for Riverbridge this year</a:t>
            </a:r>
          </a:p>
          <a:p>
            <a:endParaRPr lang="en-GB" sz="3200" dirty="0">
              <a:solidFill>
                <a:srgbClr val="0070C0"/>
              </a:solidFill>
              <a:latin typeface="Century Gothic" panose="020B0502020202020204" pitchFamily="34" charset="0"/>
              <a:cs typeface="Calibri Light" panose="020F0302020204030204" pitchFamily="34" charset="0"/>
            </a:endParaRPr>
          </a:p>
        </p:txBody>
      </p:sp>
      <p:pic>
        <p:nvPicPr>
          <p:cNvPr id="14" name="Picture 4" descr="https://lh4.googleusercontent.com/YWYdqZ1XySxVrpllDaQwaaCalfuIeypYLdy8W0DNUHadkxvnn-6mvvx4KC4OXsHK1-Uvx4FBdGpVhMDYwAweX-IjOG9DSjGklIfBSpE3RpmF4szEkjjBrPsQG2-J2QXL4xYepvAbM0ZtRgip1Xt-7H78fg=s2048">
            <a:extLst>
              <a:ext uri="{FF2B5EF4-FFF2-40B4-BE49-F238E27FC236}">
                <a16:creationId xmlns:a16="http://schemas.microsoft.com/office/drawing/2014/main" id="{56334EED-B4A5-48C4-BD68-4B03AF053F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7323" y="2838451"/>
            <a:ext cx="4513760" cy="2295525"/>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15F54176-CD27-4D53-83B8-ACFE1BE3C788}"/>
              </a:ext>
            </a:extLst>
          </p:cNvPr>
          <p:cNvSpPr/>
          <p:nvPr/>
        </p:nvSpPr>
        <p:spPr>
          <a:xfrm>
            <a:off x="5773439" y="2348924"/>
            <a:ext cx="5262060" cy="3477875"/>
          </a:xfrm>
          <a:prstGeom prst="rect">
            <a:avLst/>
          </a:prstGeom>
        </p:spPr>
        <p:txBody>
          <a:bodyPr wrap="square">
            <a:spAutoFit/>
          </a:bodyPr>
          <a:lstStyle/>
          <a:p>
            <a:pPr algn="ctr"/>
            <a:r>
              <a:rPr lang="en-GB" sz="2000" dirty="0">
                <a:solidFill>
                  <a:srgbClr val="141921"/>
                </a:solidFill>
                <a:latin typeface="Century Gothic" panose="020B0502020202020204" pitchFamily="34" charset="0"/>
                <a:cs typeface="Calibri Light" panose="020F0302020204030204" pitchFamily="34" charset="0"/>
              </a:rPr>
              <a:t>In the classroom context, oracy is both learning </a:t>
            </a:r>
            <a:r>
              <a:rPr lang="en-GB" sz="2000" i="1" dirty="0">
                <a:solidFill>
                  <a:srgbClr val="141921"/>
                </a:solidFill>
                <a:latin typeface="Century Gothic" panose="020B0502020202020204" pitchFamily="34" charset="0"/>
                <a:cs typeface="Calibri Light" panose="020F0302020204030204" pitchFamily="34" charset="0"/>
              </a:rPr>
              <a:t>to </a:t>
            </a:r>
            <a:r>
              <a:rPr lang="en-GB" sz="2000" dirty="0">
                <a:solidFill>
                  <a:srgbClr val="141921"/>
                </a:solidFill>
                <a:latin typeface="Century Gothic" panose="020B0502020202020204" pitchFamily="34" charset="0"/>
                <a:cs typeface="Calibri Light" panose="020F0302020204030204" pitchFamily="34" charset="0"/>
              </a:rPr>
              <a:t>and </a:t>
            </a:r>
            <a:r>
              <a:rPr lang="en-GB" sz="2000" i="1" dirty="0">
                <a:solidFill>
                  <a:srgbClr val="141921"/>
                </a:solidFill>
                <a:latin typeface="Century Gothic" panose="020B0502020202020204" pitchFamily="34" charset="0"/>
                <a:cs typeface="Calibri Light" panose="020F0302020204030204" pitchFamily="34" charset="0"/>
              </a:rPr>
              <a:t>through </a:t>
            </a:r>
            <a:r>
              <a:rPr lang="en-GB" sz="2000" dirty="0">
                <a:solidFill>
                  <a:srgbClr val="141921"/>
                </a:solidFill>
                <a:latin typeface="Century Gothic" panose="020B0502020202020204" pitchFamily="34" charset="0"/>
                <a:cs typeface="Calibri Light" panose="020F0302020204030204" pitchFamily="34" charset="0"/>
              </a:rPr>
              <a:t>talk. It is </a:t>
            </a:r>
            <a:r>
              <a:rPr lang="en-GB" sz="2000" i="1" dirty="0">
                <a:solidFill>
                  <a:srgbClr val="141921"/>
                </a:solidFill>
                <a:latin typeface="Century Gothic" panose="020B0502020202020204" pitchFamily="34" charset="0"/>
                <a:cs typeface="Calibri Light" panose="020F0302020204030204" pitchFamily="34" charset="0"/>
              </a:rPr>
              <a:t>through </a:t>
            </a:r>
            <a:r>
              <a:rPr lang="en-GB" sz="2000" dirty="0">
                <a:solidFill>
                  <a:srgbClr val="141921"/>
                </a:solidFill>
                <a:latin typeface="Century Gothic" panose="020B0502020202020204" pitchFamily="34" charset="0"/>
                <a:cs typeface="Calibri Light" panose="020F0302020204030204" pitchFamily="34" charset="0"/>
              </a:rPr>
              <a:t>talk that students have the opportunity to develop and share their understanding, through interactions with both teachers and peers. However, to do this effectively, students must also be taught </a:t>
            </a:r>
            <a:r>
              <a:rPr lang="en-GB" sz="2000" i="1" dirty="0">
                <a:solidFill>
                  <a:srgbClr val="141921"/>
                </a:solidFill>
                <a:latin typeface="Century Gothic" panose="020B0502020202020204" pitchFamily="34" charset="0"/>
                <a:cs typeface="Calibri Light" panose="020F0302020204030204" pitchFamily="34" charset="0"/>
              </a:rPr>
              <a:t>to </a:t>
            </a:r>
            <a:r>
              <a:rPr lang="en-GB" sz="2000" dirty="0">
                <a:solidFill>
                  <a:srgbClr val="141921"/>
                </a:solidFill>
                <a:latin typeface="Century Gothic" panose="020B0502020202020204" pitchFamily="34" charset="0"/>
                <a:cs typeface="Calibri Light" panose="020F0302020204030204" pitchFamily="34" charset="0"/>
              </a:rPr>
              <a:t>talk effectively, ensuring they have the necessary skills and understanding to engage in talk for learning. </a:t>
            </a:r>
            <a:endParaRPr lang="en-GB" sz="2000" dirty="0">
              <a:latin typeface="Century Gothic" panose="020B0502020202020204" pitchFamily="34" charset="0"/>
              <a:cs typeface="Calibri Light" panose="020F0302020204030204" pitchFamily="34" charset="0"/>
            </a:endParaRPr>
          </a:p>
        </p:txBody>
      </p:sp>
    </p:spTree>
    <p:extLst>
      <p:ext uri="{BB962C8B-B14F-4D97-AF65-F5344CB8AC3E}">
        <p14:creationId xmlns:p14="http://schemas.microsoft.com/office/powerpoint/2010/main" val="30164287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52582" y="422021"/>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0" name="Title 1">
            <a:extLst>
              <a:ext uri="{FF2B5EF4-FFF2-40B4-BE49-F238E27FC236}">
                <a16:creationId xmlns:a16="http://schemas.microsoft.com/office/drawing/2014/main" id="{A195D114-2894-474D-B826-A50D7F95B552}"/>
              </a:ext>
            </a:extLst>
          </p:cNvPr>
          <p:cNvSpPr txBox="1">
            <a:spLocks/>
          </p:cNvSpPr>
          <p:nvPr/>
        </p:nvSpPr>
        <p:spPr>
          <a:xfrm>
            <a:off x="435043" y="107333"/>
            <a:ext cx="11322509" cy="1499616"/>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    End of Key Stage Assessments</a:t>
            </a:r>
          </a:p>
        </p:txBody>
      </p:sp>
      <p:sp>
        <p:nvSpPr>
          <p:cNvPr id="13" name="Content Placeholder 2">
            <a:extLst>
              <a:ext uri="{FF2B5EF4-FFF2-40B4-BE49-F238E27FC236}">
                <a16:creationId xmlns:a16="http://schemas.microsoft.com/office/drawing/2014/main" id="{9CA889AC-2665-42D3-A923-1886A1CCE5AE}"/>
              </a:ext>
            </a:extLst>
          </p:cNvPr>
          <p:cNvSpPr txBox="1">
            <a:spLocks/>
          </p:cNvSpPr>
          <p:nvPr/>
        </p:nvSpPr>
        <p:spPr>
          <a:xfrm>
            <a:off x="1185238" y="1701609"/>
            <a:ext cx="9941743" cy="4163757"/>
          </a:xfrm>
          <a:prstGeom prst="rect">
            <a:avLst/>
          </a:prstGeom>
          <a:noFill/>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b="1" dirty="0">
                <a:latin typeface="Century Gothic" panose="020B0502020202020204" pitchFamily="34" charset="0"/>
                <a:cs typeface="Calibri Light" panose="020F0302020204030204" pitchFamily="34" charset="0"/>
              </a:rPr>
              <a:t>May 2027 (Monday 10th May – Thursday 13th May 2027)</a:t>
            </a:r>
          </a:p>
          <a:p>
            <a:r>
              <a:rPr lang="en-GB" sz="1600" b="1" dirty="0">
                <a:latin typeface="Century Gothic" panose="020B0502020202020204" pitchFamily="34" charset="0"/>
                <a:cs typeface="Calibri Light" panose="020F0302020204030204" pitchFamily="34" charset="0"/>
              </a:rPr>
              <a:t>English:</a:t>
            </a:r>
          </a:p>
          <a:p>
            <a:r>
              <a:rPr lang="en-GB" sz="1600" dirty="0">
                <a:latin typeface="Century Gothic" panose="020B0502020202020204" pitchFamily="34" charset="0"/>
                <a:cs typeface="Calibri Light" panose="020F0302020204030204" pitchFamily="34" charset="0"/>
              </a:rPr>
              <a:t>Grammar (1 paper)</a:t>
            </a:r>
          </a:p>
          <a:p>
            <a:r>
              <a:rPr lang="en-GB" sz="1600" dirty="0">
                <a:latin typeface="Century Gothic" panose="020B0502020202020204" pitchFamily="34" charset="0"/>
                <a:cs typeface="Calibri Light" panose="020F0302020204030204" pitchFamily="34" charset="0"/>
              </a:rPr>
              <a:t>Spelling (1 paper)</a:t>
            </a:r>
          </a:p>
          <a:p>
            <a:r>
              <a:rPr lang="en-GB" sz="1600" dirty="0">
                <a:latin typeface="Century Gothic" panose="020B0502020202020204" pitchFamily="34" charset="0"/>
                <a:cs typeface="Calibri Light" panose="020F0302020204030204" pitchFamily="34" charset="0"/>
              </a:rPr>
              <a:t>Reading comprehension (1 paper)</a:t>
            </a:r>
          </a:p>
          <a:p>
            <a:r>
              <a:rPr lang="en-GB" sz="1600" dirty="0">
                <a:latin typeface="Century Gothic" panose="020B0502020202020204" pitchFamily="34" charset="0"/>
                <a:cs typeface="Calibri Light" panose="020F0302020204030204" pitchFamily="34" charset="0"/>
              </a:rPr>
              <a:t>Writing - Moderated teacher assessment</a:t>
            </a:r>
          </a:p>
          <a:p>
            <a:r>
              <a:rPr lang="en-GB" sz="1600" b="1" dirty="0">
                <a:latin typeface="Century Gothic" panose="020B0502020202020204" pitchFamily="34" charset="0"/>
                <a:cs typeface="Calibri Light" panose="020F0302020204030204" pitchFamily="34" charset="0"/>
              </a:rPr>
              <a:t>Maths:</a:t>
            </a:r>
          </a:p>
          <a:p>
            <a:r>
              <a:rPr lang="en-GB" sz="1600" dirty="0">
                <a:latin typeface="Century Gothic" panose="020B0502020202020204" pitchFamily="34" charset="0"/>
                <a:cs typeface="Calibri Light" panose="020F0302020204030204" pitchFamily="34" charset="0"/>
              </a:rPr>
              <a:t>Arithmetic (1 paper)</a:t>
            </a:r>
          </a:p>
          <a:p>
            <a:r>
              <a:rPr lang="en-GB" sz="1600" dirty="0">
                <a:latin typeface="Century Gothic" panose="020B0502020202020204" pitchFamily="34" charset="0"/>
                <a:cs typeface="Calibri Light" panose="020F0302020204030204" pitchFamily="34" charset="0"/>
              </a:rPr>
              <a:t>Reasoning (2 papers)</a:t>
            </a:r>
          </a:p>
          <a:p>
            <a:r>
              <a:rPr lang="en-GB" sz="1600" dirty="0">
                <a:latin typeface="Century Gothic" panose="020B0502020202020204" pitchFamily="34" charset="0"/>
                <a:cs typeface="Calibri Light" panose="020F0302020204030204" pitchFamily="34" charset="0"/>
              </a:rPr>
              <a:t>More information at the Assessment Information Evening in the Spring term.</a:t>
            </a:r>
          </a:p>
          <a:p>
            <a:r>
              <a:rPr lang="en-GB" sz="1600" b="1" dirty="0">
                <a:latin typeface="Century Gothic" panose="020B0502020202020204" pitchFamily="34" charset="0"/>
                <a:cs typeface="Calibri Light" panose="020F0302020204030204" pitchFamily="34" charset="0"/>
              </a:rPr>
              <a:t>Science:</a:t>
            </a:r>
          </a:p>
          <a:p>
            <a:r>
              <a:rPr lang="en-GB" sz="1600" dirty="0">
                <a:latin typeface="Century Gothic" panose="020B0502020202020204" pitchFamily="34" charset="0"/>
                <a:cs typeface="Calibri Light" panose="020F0302020204030204" pitchFamily="34" charset="0"/>
              </a:rPr>
              <a:t>Moderated teacher assessment</a:t>
            </a:r>
          </a:p>
        </p:txBody>
      </p:sp>
    </p:spTree>
    <p:extLst>
      <p:ext uri="{BB962C8B-B14F-4D97-AF65-F5344CB8AC3E}">
        <p14:creationId xmlns:p14="http://schemas.microsoft.com/office/powerpoint/2010/main" val="7211314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52582" y="422021"/>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1" name="Title 1">
            <a:extLst>
              <a:ext uri="{FF2B5EF4-FFF2-40B4-BE49-F238E27FC236}">
                <a16:creationId xmlns:a16="http://schemas.microsoft.com/office/drawing/2014/main" id="{3FCF8702-1697-46BA-86F6-0D12F75AF7A7}"/>
              </a:ext>
            </a:extLst>
          </p:cNvPr>
          <p:cNvSpPr txBox="1">
            <a:spLocks/>
          </p:cNvSpPr>
          <p:nvPr/>
        </p:nvSpPr>
        <p:spPr>
          <a:xfrm>
            <a:off x="293309" y="222609"/>
            <a:ext cx="11322509" cy="1499616"/>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Assessment in Year 6 </a:t>
            </a:r>
          </a:p>
        </p:txBody>
      </p:sp>
      <p:sp>
        <p:nvSpPr>
          <p:cNvPr id="12" name="Content Placeholder 2">
            <a:extLst>
              <a:ext uri="{FF2B5EF4-FFF2-40B4-BE49-F238E27FC236}">
                <a16:creationId xmlns:a16="http://schemas.microsoft.com/office/drawing/2014/main" id="{CCCDA147-258C-41F6-81AF-253C722F1174}"/>
              </a:ext>
            </a:extLst>
          </p:cNvPr>
          <p:cNvSpPr txBox="1">
            <a:spLocks/>
          </p:cNvSpPr>
          <p:nvPr/>
        </p:nvSpPr>
        <p:spPr>
          <a:xfrm>
            <a:off x="1654238" y="2193178"/>
            <a:ext cx="9108723" cy="3879277"/>
          </a:xfrm>
          <a:prstGeom prst="rect">
            <a:avLst/>
          </a:prstGeom>
          <a:noFill/>
          <a:ln>
            <a:no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200" dirty="0">
                <a:solidFill>
                  <a:srgbClr val="2E2B21"/>
                </a:solidFill>
                <a:latin typeface="Century Gothic" panose="020B0502020202020204" pitchFamily="34" charset="0"/>
                <a:cs typeface="Calibri Light" panose="020F0302020204030204" pitchFamily="34" charset="0"/>
              </a:rPr>
              <a:t>The curriculum aims for pupils to </a:t>
            </a:r>
            <a:r>
              <a:rPr lang="en-GB" sz="2200" b="1" dirty="0">
                <a:solidFill>
                  <a:srgbClr val="2E2B21"/>
                </a:solidFill>
                <a:latin typeface="Century Gothic" panose="020B0502020202020204" pitchFamily="34" charset="0"/>
                <a:cs typeface="Calibri Light" panose="020F0302020204030204" pitchFamily="34" charset="0"/>
              </a:rPr>
              <a:t>‘meet’ year group expectations</a:t>
            </a:r>
            <a:r>
              <a:rPr lang="en-GB" sz="2200" dirty="0">
                <a:solidFill>
                  <a:srgbClr val="2E2B21"/>
                </a:solidFill>
                <a:latin typeface="Century Gothic" panose="020B0502020202020204" pitchFamily="34" charset="0"/>
                <a:cs typeface="Calibri Light" panose="020F0302020204030204" pitchFamily="34" charset="0"/>
              </a:rPr>
              <a:t>. </a:t>
            </a:r>
          </a:p>
          <a:p>
            <a:pPr marL="171450" indent="-171450">
              <a:buFont typeface="Arial" panose="020B0604020202020204" pitchFamily="34" charset="0"/>
              <a:buChar char="•"/>
            </a:pPr>
            <a:endParaRPr lang="en-GB" sz="1200" dirty="0">
              <a:solidFill>
                <a:srgbClr val="2E2B21"/>
              </a:solidFill>
              <a:latin typeface="Century Gothic" panose="020B0502020202020204" pitchFamily="34" charset="0"/>
              <a:cs typeface="Calibri Light" panose="020F0302020204030204" pitchFamily="34" charset="0"/>
            </a:endParaRPr>
          </a:p>
          <a:p>
            <a:pPr marL="342900" indent="-342900">
              <a:buClr>
                <a:schemeClr val="tx1"/>
              </a:buClr>
              <a:buFont typeface="Arial" panose="020B0604020202020204" pitchFamily="34" charset="0"/>
              <a:buChar char="•"/>
            </a:pPr>
            <a:r>
              <a:rPr lang="en-GB" sz="2200" dirty="0">
                <a:solidFill>
                  <a:srgbClr val="2E2B21"/>
                </a:solidFill>
                <a:latin typeface="Century Gothic" panose="020B0502020202020204" pitchFamily="34" charset="0"/>
                <a:cs typeface="Calibri Light" panose="020F0302020204030204" pitchFamily="34" charset="0"/>
              </a:rPr>
              <a:t>Working towards </a:t>
            </a:r>
          </a:p>
          <a:p>
            <a:pPr marL="342900" indent="-342900">
              <a:buClr>
                <a:schemeClr val="tx1"/>
              </a:buClr>
              <a:buFont typeface="Arial" panose="020B0604020202020204" pitchFamily="34" charset="0"/>
              <a:buChar char="•"/>
            </a:pPr>
            <a:r>
              <a:rPr lang="en-GB" sz="2200" dirty="0">
                <a:solidFill>
                  <a:srgbClr val="2E2B21"/>
                </a:solidFill>
                <a:latin typeface="Century Gothic" panose="020B0502020202020204" pitchFamily="34" charset="0"/>
                <a:cs typeface="Calibri Light" panose="020F0302020204030204" pitchFamily="34" charset="0"/>
              </a:rPr>
              <a:t>Working within</a:t>
            </a:r>
          </a:p>
          <a:p>
            <a:pPr marL="342900" indent="-342900">
              <a:buClr>
                <a:schemeClr val="tx1"/>
              </a:buClr>
              <a:buFont typeface="Arial" panose="020B0604020202020204" pitchFamily="34" charset="0"/>
              <a:buChar char="•"/>
            </a:pPr>
            <a:r>
              <a:rPr lang="en-GB" sz="2200" dirty="0">
                <a:solidFill>
                  <a:srgbClr val="2E2B21"/>
                </a:solidFill>
                <a:latin typeface="Century Gothic" panose="020B0502020202020204" pitchFamily="34" charset="0"/>
                <a:cs typeface="Calibri Light" panose="020F0302020204030204" pitchFamily="34" charset="0"/>
              </a:rPr>
              <a:t>Exceeding </a:t>
            </a:r>
          </a:p>
          <a:p>
            <a:endParaRPr lang="en-GB" sz="1200" dirty="0">
              <a:solidFill>
                <a:srgbClr val="2E2B21"/>
              </a:solidFill>
              <a:latin typeface="Century Gothic" panose="020B0502020202020204" pitchFamily="34" charset="0"/>
              <a:cs typeface="Calibri Light" panose="020F0302020204030204" pitchFamily="34" charset="0"/>
            </a:endParaRPr>
          </a:p>
          <a:p>
            <a:r>
              <a:rPr lang="en-GB" sz="2200" dirty="0">
                <a:solidFill>
                  <a:srgbClr val="2E2B21"/>
                </a:solidFill>
                <a:latin typeface="Century Gothic" panose="020B0502020202020204" pitchFamily="34" charset="0"/>
                <a:cs typeface="Calibri Light" panose="020F0302020204030204" pitchFamily="34" charset="0"/>
              </a:rPr>
              <a:t>Your child’s progress will be shared at parents’ meetings and in an annual report. </a:t>
            </a:r>
            <a:endParaRPr lang="en-GB" sz="2200" dirty="0">
              <a:solidFill>
                <a:srgbClr val="0070C0"/>
              </a:solidFill>
              <a:latin typeface="Century Gothic" panose="020B0502020202020204" pitchFamily="34" charset="0"/>
              <a:cs typeface="Calibri Light" panose="020F0302020204030204" pitchFamily="34" charset="0"/>
            </a:endParaRPr>
          </a:p>
          <a:p>
            <a:pPr>
              <a:buFont typeface="Wingdings" panose="05000000000000000000" pitchFamily="2" charset="2"/>
              <a:buChar char="Ø"/>
            </a:pPr>
            <a:endParaRPr lang="en-GB" dirty="0">
              <a:solidFill>
                <a:srgbClr val="0070C0"/>
              </a:solidFill>
              <a:latin typeface="Century Gothic" panose="020B0502020202020204" pitchFamily="34" charset="0"/>
            </a:endParaRPr>
          </a:p>
        </p:txBody>
      </p:sp>
    </p:spTree>
    <p:extLst>
      <p:ext uri="{BB962C8B-B14F-4D97-AF65-F5344CB8AC3E}">
        <p14:creationId xmlns:p14="http://schemas.microsoft.com/office/powerpoint/2010/main" val="5397242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52582" y="422021"/>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0" name="Title 1">
            <a:extLst>
              <a:ext uri="{FF2B5EF4-FFF2-40B4-BE49-F238E27FC236}">
                <a16:creationId xmlns:a16="http://schemas.microsoft.com/office/drawing/2014/main" id="{A195D114-2894-474D-B826-A50D7F95B552}"/>
              </a:ext>
            </a:extLst>
          </p:cNvPr>
          <p:cNvSpPr txBox="1">
            <a:spLocks/>
          </p:cNvSpPr>
          <p:nvPr/>
        </p:nvSpPr>
        <p:spPr>
          <a:xfrm>
            <a:off x="435043" y="107333"/>
            <a:ext cx="11322509" cy="1499616"/>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Home Learning in Year 6</a:t>
            </a:r>
          </a:p>
        </p:txBody>
      </p:sp>
      <p:sp>
        <p:nvSpPr>
          <p:cNvPr id="13" name="Content Placeholder 2">
            <a:extLst>
              <a:ext uri="{FF2B5EF4-FFF2-40B4-BE49-F238E27FC236}">
                <a16:creationId xmlns:a16="http://schemas.microsoft.com/office/drawing/2014/main" id="{9CA889AC-2665-42D3-A923-1886A1CCE5AE}"/>
              </a:ext>
            </a:extLst>
          </p:cNvPr>
          <p:cNvSpPr txBox="1">
            <a:spLocks/>
          </p:cNvSpPr>
          <p:nvPr/>
        </p:nvSpPr>
        <p:spPr>
          <a:xfrm>
            <a:off x="1202171" y="2260409"/>
            <a:ext cx="9941743" cy="4163757"/>
          </a:xfrm>
          <a:prstGeom prst="rect">
            <a:avLst/>
          </a:prstGeom>
          <a:noFill/>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000" dirty="0">
                <a:latin typeface="Century Gothic" panose="020B0502020202020204" pitchFamily="34" charset="0"/>
                <a:cs typeface="Calibri Light" panose="020F0302020204030204" pitchFamily="34" charset="0"/>
              </a:rPr>
              <a:t>Home learning will be sent out via Google Classroom on a </a:t>
            </a:r>
            <a:r>
              <a:rPr lang="en-GB" sz="2000" b="1" u="sng" dirty="0">
                <a:latin typeface="Century Gothic" panose="020B0502020202020204" pitchFamily="34" charset="0"/>
                <a:cs typeface="Calibri Light" panose="020F0302020204030204" pitchFamily="34" charset="0"/>
              </a:rPr>
              <a:t>Thursday</a:t>
            </a:r>
            <a:r>
              <a:rPr lang="en-GB" sz="2000" dirty="0">
                <a:latin typeface="Century Gothic" panose="020B0502020202020204" pitchFamily="34" charset="0"/>
                <a:cs typeface="Calibri Light" panose="020F0302020204030204" pitchFamily="34" charset="0"/>
              </a:rPr>
              <a:t> and be returned on the following </a:t>
            </a:r>
            <a:r>
              <a:rPr lang="en-GB" sz="2000" b="1" u="sng" dirty="0">
                <a:latin typeface="Century Gothic" panose="020B0502020202020204" pitchFamily="34" charset="0"/>
                <a:cs typeface="Calibri Light" panose="020F0302020204030204" pitchFamily="34" charset="0"/>
              </a:rPr>
              <a:t>Tuesday.</a:t>
            </a:r>
            <a:r>
              <a:rPr lang="en-GB" sz="2000" dirty="0">
                <a:latin typeface="Century Gothic" panose="020B0502020202020204" pitchFamily="34" charset="0"/>
                <a:cs typeface="Calibri Light" panose="020F0302020204030204" pitchFamily="34" charset="0"/>
              </a:rPr>
              <a:t> </a:t>
            </a:r>
          </a:p>
          <a:p>
            <a:endParaRPr lang="en-GB" sz="400" dirty="0">
              <a:latin typeface="Century Gothic" panose="020B0502020202020204" pitchFamily="34" charset="0"/>
              <a:cs typeface="Calibri Light" panose="020F0302020204030204" pitchFamily="34" charset="0"/>
            </a:endParaRPr>
          </a:p>
          <a:p>
            <a:r>
              <a:rPr lang="en-GB" sz="2000" dirty="0">
                <a:latin typeface="Century Gothic" panose="020B0502020202020204" pitchFamily="34" charset="0"/>
                <a:cs typeface="Calibri Light" panose="020F0302020204030204" pitchFamily="34" charset="0"/>
              </a:rPr>
              <a:t>At the beginning of each half term, a</a:t>
            </a:r>
            <a:r>
              <a:rPr lang="en-GB" sz="2000" b="1" dirty="0">
                <a:latin typeface="Century Gothic" panose="020B0502020202020204" pitchFamily="34" charset="0"/>
                <a:cs typeface="Calibri Light" panose="020F0302020204030204" pitchFamily="34" charset="0"/>
              </a:rPr>
              <a:t> </a:t>
            </a:r>
            <a:r>
              <a:rPr lang="en-GB" sz="2000" b="1" dirty="0">
                <a:solidFill>
                  <a:srgbClr val="0070C0"/>
                </a:solidFill>
                <a:latin typeface="Century Gothic" panose="020B0502020202020204" pitchFamily="34" charset="0"/>
                <a:cs typeface="Calibri Light" panose="020F0302020204030204" pitchFamily="34" charset="0"/>
              </a:rPr>
              <a:t>Home Learning Review </a:t>
            </a:r>
            <a:r>
              <a:rPr lang="en-GB" sz="2000" dirty="0">
                <a:latin typeface="Century Gothic" panose="020B0502020202020204" pitchFamily="34" charset="0"/>
                <a:cs typeface="Calibri Light" panose="020F0302020204030204" pitchFamily="34" charset="0"/>
              </a:rPr>
              <a:t>will be set. This includes a wide range of tasks linked to learning from the previous half term. Children are expected to do at least one task each half term.</a:t>
            </a:r>
          </a:p>
          <a:p>
            <a:endParaRPr lang="en-GB" sz="600" dirty="0">
              <a:latin typeface="Century Gothic" panose="020B0502020202020204" pitchFamily="34" charset="0"/>
              <a:cs typeface="Calibri Light" panose="020F0302020204030204" pitchFamily="34" charset="0"/>
            </a:endParaRPr>
          </a:p>
          <a:p>
            <a:r>
              <a:rPr lang="en-GB" sz="2000" dirty="0">
                <a:latin typeface="Century Gothic" panose="020B0502020202020204" pitchFamily="34" charset="0"/>
                <a:cs typeface="Calibri Light" panose="020F0302020204030204" pitchFamily="34" charset="0"/>
              </a:rPr>
              <a:t>1 piece of English (CGP Book)</a:t>
            </a:r>
          </a:p>
          <a:p>
            <a:r>
              <a:rPr lang="en-GB" sz="2000" dirty="0">
                <a:latin typeface="Century Gothic" panose="020B0502020202020204" pitchFamily="34" charset="0"/>
                <a:cs typeface="Calibri Light" panose="020F0302020204030204" pitchFamily="34" charset="0"/>
              </a:rPr>
              <a:t>1 piece of Maths (CGP Book)</a:t>
            </a:r>
          </a:p>
          <a:p>
            <a:endParaRPr lang="en-GB" sz="2000" dirty="0">
              <a:latin typeface="Century Gothic" panose="020B0502020202020204" pitchFamily="34" charset="0"/>
              <a:cs typeface="Calibri Light" panose="020F0302020204030204" pitchFamily="34" charset="0"/>
            </a:endParaRPr>
          </a:p>
          <a:p>
            <a:r>
              <a:rPr lang="en-GB" sz="2000" dirty="0">
                <a:latin typeface="Century Gothic" panose="020B0502020202020204" pitchFamily="34" charset="0"/>
                <a:cs typeface="Calibri Light" panose="020F0302020204030204" pitchFamily="34" charset="0"/>
              </a:rPr>
              <a:t>Reading 3 x a week – please write in and sign </a:t>
            </a:r>
            <a:r>
              <a:rPr lang="en-GB" sz="2000">
                <a:latin typeface="Century Gothic" panose="020B0502020202020204" pitchFamily="34" charset="0"/>
                <a:cs typeface="Calibri Light" panose="020F0302020204030204" pitchFamily="34" charset="0"/>
              </a:rPr>
              <a:t>Reading Record. </a:t>
            </a:r>
            <a:endParaRPr lang="en-GB" sz="2000" dirty="0">
              <a:latin typeface="Century Gothic" panose="020B0502020202020204" pitchFamily="34" charset="0"/>
              <a:cs typeface="Calibri Light" panose="020F0302020204030204" pitchFamily="34" charset="0"/>
            </a:endParaRPr>
          </a:p>
        </p:txBody>
      </p:sp>
    </p:spTree>
    <p:extLst>
      <p:ext uri="{BB962C8B-B14F-4D97-AF65-F5344CB8AC3E}">
        <p14:creationId xmlns:p14="http://schemas.microsoft.com/office/powerpoint/2010/main" val="21113672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52582" y="422021"/>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r>
              <a:rPr lang="en-GB" sz="2000" dirty="0">
                <a:latin typeface="Century Gothic" panose="020B0502020202020204" pitchFamily="34" charset="0"/>
              </a:rPr>
              <a:t>Plans are firmly in place and we are all very much looking forward to our residential.</a:t>
            </a:r>
          </a:p>
          <a:p>
            <a:pPr algn="ctr"/>
            <a:r>
              <a:rPr lang="en-GB" sz="2000" dirty="0">
                <a:latin typeface="Century Gothic" panose="020B0502020202020204" pitchFamily="34" charset="0"/>
              </a:rPr>
              <a:t>Further details to follow.</a:t>
            </a:r>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0" name="Title 1">
            <a:extLst>
              <a:ext uri="{FF2B5EF4-FFF2-40B4-BE49-F238E27FC236}">
                <a16:creationId xmlns:a16="http://schemas.microsoft.com/office/drawing/2014/main" id="{C2EA222F-535B-4DEA-BD2C-74EF58FF5E6A}"/>
              </a:ext>
            </a:extLst>
          </p:cNvPr>
          <p:cNvSpPr txBox="1">
            <a:spLocks/>
          </p:cNvSpPr>
          <p:nvPr/>
        </p:nvSpPr>
        <p:spPr>
          <a:xfrm>
            <a:off x="1060422" y="877159"/>
            <a:ext cx="10071156" cy="1151387"/>
          </a:xfrm>
          <a:prstGeom prst="rect">
            <a:avLst/>
          </a:prstGeom>
          <a:noFill/>
        </p:spPr>
        <p:txBody>
          <a:bodyPr vert="horz" lIns="91440" tIns="45720" rIns="91440" bIns="45720" rtlCol="0" anchor="b">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Bowles Year 6</a:t>
            </a:r>
          </a:p>
          <a:p>
            <a:endParaRPr lang="en-GB" sz="4000" b="1" dirty="0">
              <a:solidFill>
                <a:srgbClr val="0070C0"/>
              </a:solidFill>
              <a:latin typeface="Century Gothic" panose="020B0502020202020204" pitchFamily="34" charset="0"/>
              <a:cs typeface="Calibri Light" panose="020F0302020204030204" pitchFamily="34" charset="0"/>
            </a:endParaRPr>
          </a:p>
          <a:p>
            <a:r>
              <a:rPr lang="en-GB" sz="2400" dirty="0">
                <a:latin typeface="Century Gothic" panose="020B0502020202020204" pitchFamily="34" charset="0"/>
              </a:rPr>
              <a:t>Monday 18th January until Friday 22nd January</a:t>
            </a:r>
            <a:endParaRPr lang="en-GB" sz="7200" b="1" dirty="0">
              <a:solidFill>
                <a:srgbClr val="0070C0"/>
              </a:solidFill>
              <a:latin typeface="Century Gothic" panose="020B0502020202020204" pitchFamily="34" charset="0"/>
              <a:cs typeface="Calibri Light" panose="020F0302020204030204" pitchFamily="34" charset="0"/>
            </a:endParaRPr>
          </a:p>
        </p:txBody>
      </p:sp>
      <p:pic>
        <p:nvPicPr>
          <p:cNvPr id="3" name="Picture 2">
            <a:extLst>
              <a:ext uri="{FF2B5EF4-FFF2-40B4-BE49-F238E27FC236}">
                <a16:creationId xmlns:a16="http://schemas.microsoft.com/office/drawing/2014/main" id="{801F5AF9-EC0E-450D-89F0-6EF4FA0D18CB}"/>
              </a:ext>
            </a:extLst>
          </p:cNvPr>
          <p:cNvPicPr>
            <a:picLocks noChangeAspect="1"/>
          </p:cNvPicPr>
          <p:nvPr/>
        </p:nvPicPr>
        <p:blipFill>
          <a:blip r:embed="rId3"/>
          <a:stretch>
            <a:fillRect/>
          </a:stretch>
        </p:blipFill>
        <p:spPr>
          <a:xfrm>
            <a:off x="2954867" y="4014519"/>
            <a:ext cx="5677618" cy="2129106"/>
          </a:xfrm>
          <a:prstGeom prst="rect">
            <a:avLst/>
          </a:prstGeom>
        </p:spPr>
      </p:pic>
    </p:spTree>
    <p:extLst>
      <p:ext uri="{BB962C8B-B14F-4D97-AF65-F5344CB8AC3E}">
        <p14:creationId xmlns:p14="http://schemas.microsoft.com/office/powerpoint/2010/main" val="5250945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52582" y="422021"/>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1" name="Title 1">
            <a:extLst>
              <a:ext uri="{FF2B5EF4-FFF2-40B4-BE49-F238E27FC236}">
                <a16:creationId xmlns:a16="http://schemas.microsoft.com/office/drawing/2014/main" id="{9A6F3BDA-94C6-4379-AB79-7834CCADF588}"/>
              </a:ext>
            </a:extLst>
          </p:cNvPr>
          <p:cNvSpPr txBox="1">
            <a:spLocks/>
          </p:cNvSpPr>
          <p:nvPr/>
        </p:nvSpPr>
        <p:spPr>
          <a:xfrm>
            <a:off x="1027818" y="574365"/>
            <a:ext cx="10588000" cy="1195294"/>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a:solidFill>
                  <a:srgbClr val="0070C0"/>
                </a:solidFill>
                <a:latin typeface="Century Gothic" panose="020B0502020202020204" pitchFamily="34" charset="0"/>
                <a:cs typeface="Calibri Light" panose="020F0302020204030204" pitchFamily="34" charset="0"/>
              </a:rPr>
              <a:t>Parental Empowerment</a:t>
            </a:r>
            <a:endParaRPr lang="en-GB" sz="4000" b="1" dirty="0">
              <a:solidFill>
                <a:srgbClr val="0070C0"/>
              </a:solidFill>
              <a:latin typeface="Century Gothic" panose="020B0502020202020204" pitchFamily="34" charset="0"/>
              <a:cs typeface="Calibri Light" panose="020F0302020204030204" pitchFamily="34" charset="0"/>
            </a:endParaRPr>
          </a:p>
        </p:txBody>
      </p:sp>
      <p:sp>
        <p:nvSpPr>
          <p:cNvPr id="12" name="Content Placeholder 2">
            <a:extLst>
              <a:ext uri="{FF2B5EF4-FFF2-40B4-BE49-F238E27FC236}">
                <a16:creationId xmlns:a16="http://schemas.microsoft.com/office/drawing/2014/main" id="{71F2E490-B484-487D-B19F-C73F4A76CA78}"/>
              </a:ext>
            </a:extLst>
          </p:cNvPr>
          <p:cNvSpPr txBox="1">
            <a:spLocks/>
          </p:cNvSpPr>
          <p:nvPr/>
        </p:nvSpPr>
        <p:spPr>
          <a:xfrm>
            <a:off x="1307920" y="2331342"/>
            <a:ext cx="9728560" cy="3873374"/>
          </a:xfrm>
          <a:prstGeom prst="rect">
            <a:avLst/>
          </a:prstGeom>
          <a:noFill/>
          <a:ln>
            <a:noFill/>
          </a:ln>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600" dirty="0">
                <a:latin typeface="Century Gothic" panose="020B0502020202020204" pitchFamily="34" charset="0"/>
                <a:cs typeface="Calibri Light" panose="020F0302020204030204" pitchFamily="34" charset="0"/>
              </a:rPr>
              <a:t>At Riverbridge, we want all parents to feel empowered to be a part of school life.</a:t>
            </a:r>
          </a:p>
          <a:p>
            <a:endParaRPr lang="en-GB" sz="2600" dirty="0">
              <a:latin typeface="Century Gothic" panose="020B0502020202020204" pitchFamily="34" charset="0"/>
              <a:cs typeface="Calibri Light" panose="020F0302020204030204" pitchFamily="34" charset="0"/>
            </a:endParaRPr>
          </a:p>
          <a:p>
            <a:r>
              <a:rPr lang="en-GB" sz="2600" dirty="0">
                <a:latin typeface="Century Gothic" panose="020B0502020202020204" pitchFamily="34" charset="0"/>
                <a:cs typeface="Calibri Light" panose="020F0302020204030204" pitchFamily="34" charset="0"/>
              </a:rPr>
              <a:t>If you wish to discuss anything, please do so via the office or arrange an appointment with the class teacher. </a:t>
            </a:r>
          </a:p>
          <a:p>
            <a:endParaRPr lang="en-GB" sz="2600" dirty="0">
              <a:latin typeface="Century Gothic" panose="020B0502020202020204" pitchFamily="34" charset="0"/>
              <a:cs typeface="Calibri Light" panose="020F0302020204030204" pitchFamily="34" charset="0"/>
            </a:endParaRPr>
          </a:p>
          <a:p>
            <a:r>
              <a:rPr lang="en-GB" sz="2600" dirty="0">
                <a:latin typeface="Century Gothic" panose="020B0502020202020204" pitchFamily="34" charset="0"/>
                <a:cs typeface="Calibri Light" panose="020F0302020204030204" pitchFamily="34" charset="0"/>
              </a:rPr>
              <a:t>Things your child has done in the school day will also be shared regularly via the Marvellous Me app. </a:t>
            </a:r>
          </a:p>
          <a:p>
            <a:endParaRPr lang="en-GB" sz="2600" dirty="0">
              <a:latin typeface="Century Gothic" panose="020B0502020202020204" pitchFamily="34" charset="0"/>
              <a:cs typeface="Calibri Light" panose="020F0302020204030204" pitchFamily="34" charset="0"/>
            </a:endParaRPr>
          </a:p>
          <a:p>
            <a:r>
              <a:rPr lang="en-GB" sz="2600" dirty="0">
                <a:latin typeface="Century Gothic" panose="020B0502020202020204" pitchFamily="34" charset="0"/>
                <a:cs typeface="Calibri Light" panose="020F0302020204030204" pitchFamily="34" charset="0"/>
              </a:rPr>
              <a:t>Each half term, you will receive a curriculum map which will outline the coverage of the curriculum which is being taught. These will be added to Google Classroom and the school website. </a:t>
            </a:r>
          </a:p>
          <a:p>
            <a:endParaRPr lang="en-GB" sz="2000" dirty="0">
              <a:latin typeface="Century Gothic" panose="020B0502020202020204" pitchFamily="34" charset="0"/>
              <a:cs typeface="Calibri Light" panose="020F0302020204030204" pitchFamily="34" charset="0"/>
            </a:endParaRPr>
          </a:p>
        </p:txBody>
      </p:sp>
    </p:spTree>
    <p:extLst>
      <p:ext uri="{BB962C8B-B14F-4D97-AF65-F5344CB8AC3E}">
        <p14:creationId xmlns:p14="http://schemas.microsoft.com/office/powerpoint/2010/main" val="11595725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52582" y="422021"/>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1" name="Title 1">
            <a:extLst>
              <a:ext uri="{FF2B5EF4-FFF2-40B4-BE49-F238E27FC236}">
                <a16:creationId xmlns:a16="http://schemas.microsoft.com/office/drawing/2014/main" id="{9A6F3BDA-94C6-4379-AB79-7834CCADF588}"/>
              </a:ext>
            </a:extLst>
          </p:cNvPr>
          <p:cNvSpPr txBox="1">
            <a:spLocks/>
          </p:cNvSpPr>
          <p:nvPr/>
        </p:nvSpPr>
        <p:spPr>
          <a:xfrm>
            <a:off x="1027818" y="574365"/>
            <a:ext cx="10588000" cy="1195294"/>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How to support your child:</a:t>
            </a:r>
          </a:p>
        </p:txBody>
      </p:sp>
      <p:sp>
        <p:nvSpPr>
          <p:cNvPr id="12" name="Content Placeholder 2">
            <a:extLst>
              <a:ext uri="{FF2B5EF4-FFF2-40B4-BE49-F238E27FC236}">
                <a16:creationId xmlns:a16="http://schemas.microsoft.com/office/drawing/2014/main" id="{71F2E490-B484-487D-B19F-C73F4A76CA78}"/>
              </a:ext>
            </a:extLst>
          </p:cNvPr>
          <p:cNvSpPr txBox="1">
            <a:spLocks/>
          </p:cNvSpPr>
          <p:nvPr/>
        </p:nvSpPr>
        <p:spPr>
          <a:xfrm>
            <a:off x="1307920" y="2331342"/>
            <a:ext cx="9728560" cy="3873374"/>
          </a:xfrm>
          <a:prstGeom prst="rect">
            <a:avLst/>
          </a:prstGeom>
          <a:noFill/>
          <a:ln>
            <a:no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000" dirty="0">
                <a:latin typeface="Century Gothic" panose="020B0502020202020204" pitchFamily="34" charset="0"/>
                <a:cs typeface="Calibri Light" panose="020F0302020204030204" pitchFamily="34" charset="0"/>
              </a:rPr>
              <a:t>Support with any home learning.</a:t>
            </a:r>
          </a:p>
          <a:p>
            <a:endParaRPr lang="en-GB" sz="2000" dirty="0">
              <a:latin typeface="Century Gothic" panose="020B0502020202020204" pitchFamily="34" charset="0"/>
              <a:cs typeface="Calibri Light" panose="020F0302020204030204" pitchFamily="34" charset="0"/>
            </a:endParaRPr>
          </a:p>
          <a:p>
            <a:r>
              <a:rPr lang="en-GB" sz="2000" dirty="0">
                <a:latin typeface="Century Gothic" panose="020B0502020202020204" pitchFamily="34" charset="0"/>
                <a:cs typeface="Calibri Light" panose="020F0302020204030204" pitchFamily="34" charset="0"/>
              </a:rPr>
              <a:t>Reading at least 3 times per week.</a:t>
            </a:r>
          </a:p>
          <a:p>
            <a:endParaRPr lang="en-GB" sz="2000" dirty="0">
              <a:latin typeface="Century Gothic" panose="020B0502020202020204" pitchFamily="34" charset="0"/>
              <a:cs typeface="Calibri Light" panose="020F0302020204030204" pitchFamily="34" charset="0"/>
            </a:endParaRPr>
          </a:p>
          <a:p>
            <a:r>
              <a:rPr lang="en-GB" sz="2000" dirty="0">
                <a:latin typeface="Century Gothic" panose="020B0502020202020204" pitchFamily="34" charset="0"/>
                <a:cs typeface="Calibri Light" panose="020F0302020204030204" pitchFamily="34" charset="0"/>
              </a:rPr>
              <a:t>Application of learning in real life context e.g. measure, money, time schedule</a:t>
            </a:r>
          </a:p>
          <a:p>
            <a:endParaRPr lang="en-GB" sz="2000" dirty="0">
              <a:latin typeface="Century Gothic" panose="020B0502020202020204" pitchFamily="34" charset="0"/>
              <a:cs typeface="Calibri Light" panose="020F0302020204030204" pitchFamily="34" charset="0"/>
            </a:endParaRPr>
          </a:p>
          <a:p>
            <a:r>
              <a:rPr lang="en-GB" sz="2000" dirty="0">
                <a:latin typeface="Century Gothic" panose="020B0502020202020204" pitchFamily="34" charset="0"/>
                <a:cs typeface="Calibri Light" panose="020F0302020204030204" pitchFamily="34" charset="0"/>
              </a:rPr>
              <a:t>Please do not read the class texts at home before we have completed them in class</a:t>
            </a:r>
          </a:p>
        </p:txBody>
      </p:sp>
    </p:spTree>
    <p:extLst>
      <p:ext uri="{BB962C8B-B14F-4D97-AF65-F5344CB8AC3E}">
        <p14:creationId xmlns:p14="http://schemas.microsoft.com/office/powerpoint/2010/main" val="1051425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52582" y="422021"/>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1" name="Title 1">
            <a:extLst>
              <a:ext uri="{FF2B5EF4-FFF2-40B4-BE49-F238E27FC236}">
                <a16:creationId xmlns:a16="http://schemas.microsoft.com/office/drawing/2014/main" id="{9A6F3BDA-94C6-4379-AB79-7834CCADF588}"/>
              </a:ext>
            </a:extLst>
          </p:cNvPr>
          <p:cNvSpPr txBox="1">
            <a:spLocks/>
          </p:cNvSpPr>
          <p:nvPr/>
        </p:nvSpPr>
        <p:spPr>
          <a:xfrm>
            <a:off x="1027818" y="574365"/>
            <a:ext cx="10588000" cy="1195294"/>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How to support your child:</a:t>
            </a:r>
          </a:p>
        </p:txBody>
      </p:sp>
      <p:sp>
        <p:nvSpPr>
          <p:cNvPr id="12" name="Content Placeholder 2">
            <a:extLst>
              <a:ext uri="{FF2B5EF4-FFF2-40B4-BE49-F238E27FC236}">
                <a16:creationId xmlns:a16="http://schemas.microsoft.com/office/drawing/2014/main" id="{71F2E490-B484-487D-B19F-C73F4A76CA78}"/>
              </a:ext>
            </a:extLst>
          </p:cNvPr>
          <p:cNvSpPr txBox="1">
            <a:spLocks/>
          </p:cNvSpPr>
          <p:nvPr/>
        </p:nvSpPr>
        <p:spPr>
          <a:xfrm>
            <a:off x="1307920" y="2331342"/>
            <a:ext cx="9728560" cy="3873374"/>
          </a:xfrm>
          <a:prstGeom prst="rect">
            <a:avLst/>
          </a:prstGeom>
          <a:noFill/>
          <a:ln>
            <a:noFill/>
          </a:ln>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000" dirty="0">
                <a:latin typeface="Century Gothic" panose="020B0502020202020204" pitchFamily="34" charset="0"/>
                <a:cs typeface="Calibri Light" panose="020F0302020204030204" pitchFamily="34" charset="0"/>
              </a:rPr>
              <a:t>Please monitor your child's use of technology including their phones. As a school we do this with all of our technology and will notify you of any issues that are flagged. </a:t>
            </a:r>
          </a:p>
          <a:p>
            <a:endParaRPr lang="en-GB" sz="2000" dirty="0">
              <a:latin typeface="Century Gothic" panose="020B0502020202020204" pitchFamily="34" charset="0"/>
              <a:cs typeface="Calibri Light" panose="020F0302020204030204" pitchFamily="34" charset="0"/>
            </a:endParaRPr>
          </a:p>
          <a:p>
            <a:r>
              <a:rPr lang="en-GB" sz="2000" dirty="0">
                <a:latin typeface="Century Gothic" panose="020B0502020202020204" pitchFamily="34" charset="0"/>
                <a:cs typeface="Calibri Light" panose="020F0302020204030204" pitchFamily="34" charset="0"/>
              </a:rPr>
              <a:t>Phones will be locked away during the day at school to ensure they are safe. It is your child’s responsibility to collect their phone at the end of the school day, and use it responsibly on their way home. </a:t>
            </a:r>
          </a:p>
          <a:p>
            <a:endParaRPr lang="en-GB" sz="2000" dirty="0">
              <a:latin typeface="Century Gothic" panose="020B0502020202020204" pitchFamily="34" charset="0"/>
              <a:cs typeface="Calibri Light" panose="020F0302020204030204" pitchFamily="34" charset="0"/>
            </a:endParaRPr>
          </a:p>
          <a:p>
            <a:r>
              <a:rPr lang="en-GB" sz="2000" dirty="0">
                <a:latin typeface="Century Gothic" panose="020B0502020202020204" pitchFamily="34" charset="0"/>
                <a:cs typeface="Calibri Light" panose="020F0302020204030204" pitchFamily="34" charset="0"/>
              </a:rPr>
              <a:t>If your child has any issues with E-safety, please let the office know via email if it likely cause issues within school. This means that we as a school can act accordingly e.g. Teaching a reminder lesson on rights and responsibilities when using technology.</a:t>
            </a:r>
          </a:p>
        </p:txBody>
      </p:sp>
    </p:spTree>
    <p:extLst>
      <p:ext uri="{BB962C8B-B14F-4D97-AF65-F5344CB8AC3E}">
        <p14:creationId xmlns:p14="http://schemas.microsoft.com/office/powerpoint/2010/main" val="35712560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52582" y="422021"/>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1" name="Title 1">
            <a:extLst>
              <a:ext uri="{FF2B5EF4-FFF2-40B4-BE49-F238E27FC236}">
                <a16:creationId xmlns:a16="http://schemas.microsoft.com/office/drawing/2014/main" id="{9A6F3BDA-94C6-4379-AB79-7834CCADF588}"/>
              </a:ext>
            </a:extLst>
          </p:cNvPr>
          <p:cNvSpPr txBox="1">
            <a:spLocks/>
          </p:cNvSpPr>
          <p:nvPr/>
        </p:nvSpPr>
        <p:spPr>
          <a:xfrm>
            <a:off x="1027818" y="574365"/>
            <a:ext cx="10588000" cy="1195294"/>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rgbClr val="0070C0"/>
                </a:solidFill>
                <a:latin typeface="Century Gothic" panose="020B0502020202020204" pitchFamily="34" charset="0"/>
                <a:cs typeface="Calibri Light" panose="020F0302020204030204" pitchFamily="34" charset="0"/>
              </a:rPr>
              <a:t>    Preparation for Secondary School:</a:t>
            </a:r>
          </a:p>
        </p:txBody>
      </p:sp>
      <p:sp>
        <p:nvSpPr>
          <p:cNvPr id="12" name="Content Placeholder 2">
            <a:extLst>
              <a:ext uri="{FF2B5EF4-FFF2-40B4-BE49-F238E27FC236}">
                <a16:creationId xmlns:a16="http://schemas.microsoft.com/office/drawing/2014/main" id="{71F2E490-B484-487D-B19F-C73F4A76CA78}"/>
              </a:ext>
            </a:extLst>
          </p:cNvPr>
          <p:cNvSpPr txBox="1">
            <a:spLocks/>
          </p:cNvSpPr>
          <p:nvPr/>
        </p:nvSpPr>
        <p:spPr>
          <a:xfrm>
            <a:off x="1231720" y="2087213"/>
            <a:ext cx="9728560" cy="3873374"/>
          </a:xfrm>
          <a:prstGeom prst="rect">
            <a:avLst/>
          </a:prstGeom>
          <a:noFill/>
          <a:ln>
            <a:no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000" dirty="0">
                <a:latin typeface="Century Gothic" panose="020B0502020202020204" pitchFamily="34" charset="0"/>
                <a:cs typeface="Calibri Light" panose="020F0302020204030204" pitchFamily="34" charset="0"/>
              </a:rPr>
              <a:t>Independence </a:t>
            </a:r>
          </a:p>
          <a:p>
            <a:endParaRPr lang="en-GB" sz="2000" dirty="0">
              <a:latin typeface="Century Gothic" panose="020B0502020202020204" pitchFamily="34" charset="0"/>
              <a:cs typeface="Calibri Light" panose="020F0302020204030204" pitchFamily="34" charset="0"/>
            </a:endParaRPr>
          </a:p>
          <a:p>
            <a:r>
              <a:rPr lang="en-GB" sz="2000" dirty="0">
                <a:latin typeface="Century Gothic" panose="020B0502020202020204" pitchFamily="34" charset="0"/>
                <a:cs typeface="Calibri Light" panose="020F0302020204030204" pitchFamily="34" charset="0"/>
              </a:rPr>
              <a:t>Responsibility</a:t>
            </a:r>
          </a:p>
          <a:p>
            <a:endParaRPr lang="en-GB" sz="2000" dirty="0">
              <a:latin typeface="Century Gothic" panose="020B0502020202020204" pitchFamily="34" charset="0"/>
              <a:cs typeface="Calibri Light" panose="020F0302020204030204" pitchFamily="34" charset="0"/>
            </a:endParaRPr>
          </a:p>
          <a:p>
            <a:r>
              <a:rPr lang="en-GB" sz="2000" dirty="0">
                <a:latin typeface="Century Gothic" panose="020B0502020202020204" pitchFamily="34" charset="0"/>
                <a:cs typeface="Calibri Light" panose="020F0302020204030204" pitchFamily="34" charset="0"/>
              </a:rPr>
              <a:t>Confidence</a:t>
            </a:r>
          </a:p>
          <a:p>
            <a:endParaRPr lang="en-GB" sz="2000" dirty="0">
              <a:latin typeface="Century Gothic" panose="020B0502020202020204" pitchFamily="34" charset="0"/>
              <a:cs typeface="Calibri Light" panose="020F0302020204030204" pitchFamily="34" charset="0"/>
            </a:endParaRPr>
          </a:p>
          <a:p>
            <a:r>
              <a:rPr lang="en-GB" sz="2000" dirty="0">
                <a:latin typeface="Century Gothic" panose="020B0502020202020204" pitchFamily="34" charset="0"/>
                <a:cs typeface="Calibri Light" panose="020F0302020204030204" pitchFamily="34" charset="0"/>
              </a:rPr>
              <a:t>Open Evenings</a:t>
            </a:r>
          </a:p>
          <a:p>
            <a:endParaRPr lang="en-GB" sz="2000" dirty="0">
              <a:latin typeface="Century Gothic" panose="020B0502020202020204" pitchFamily="34" charset="0"/>
              <a:cs typeface="Calibri Light" panose="020F0302020204030204" pitchFamily="34" charset="0"/>
            </a:endParaRPr>
          </a:p>
          <a:p>
            <a:r>
              <a:rPr lang="en-GB" sz="2000" dirty="0">
                <a:latin typeface="Century Gothic" panose="020B0502020202020204" pitchFamily="34" charset="0"/>
                <a:cs typeface="Calibri Light" panose="020F0302020204030204" pitchFamily="34" charset="0"/>
              </a:rPr>
              <a:t>Deadline for secondary application is 31st October  Check your emails as you have been sent a leaflet with more information.</a:t>
            </a:r>
          </a:p>
        </p:txBody>
      </p:sp>
    </p:spTree>
    <p:extLst>
      <p:ext uri="{BB962C8B-B14F-4D97-AF65-F5344CB8AC3E}">
        <p14:creationId xmlns:p14="http://schemas.microsoft.com/office/powerpoint/2010/main" val="36243719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316A184-9C92-43E7-B835-9E06BEC367C0}"/>
              </a:ext>
            </a:extLst>
          </p:cNvPr>
          <p:cNvSpPr/>
          <p:nvPr/>
        </p:nvSpPr>
        <p:spPr>
          <a:xfrm>
            <a:off x="452582" y="422021"/>
            <a:ext cx="11286836" cy="5994400"/>
          </a:xfrm>
          <a:prstGeom prst="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GB" dirty="0"/>
          </a:p>
        </p:txBody>
      </p:sp>
      <p:grpSp>
        <p:nvGrpSpPr>
          <p:cNvPr id="7" name="Group 6">
            <a:extLst>
              <a:ext uri="{FF2B5EF4-FFF2-40B4-BE49-F238E27FC236}">
                <a16:creationId xmlns:a16="http://schemas.microsoft.com/office/drawing/2014/main" id="{1EBEE04C-BD99-4B63-B9BD-0582B1B5FCEC}"/>
              </a:ext>
            </a:extLst>
          </p:cNvPr>
          <p:cNvGrpSpPr/>
          <p:nvPr/>
        </p:nvGrpSpPr>
        <p:grpSpPr>
          <a:xfrm>
            <a:off x="576182" y="653284"/>
            <a:ext cx="1929736" cy="1599139"/>
            <a:chOff x="230436" y="256435"/>
            <a:chExt cx="1600177" cy="1195293"/>
          </a:xfrm>
        </p:grpSpPr>
        <p:pic>
          <p:nvPicPr>
            <p:cNvPr id="8" name="P 1">
              <a:extLst>
                <a:ext uri="{FF2B5EF4-FFF2-40B4-BE49-F238E27FC236}">
                  <a16:creationId xmlns:a16="http://schemas.microsoft.com/office/drawing/2014/main" id="{82BC0B7D-04B3-488C-ADA7-A98AE2E443FD}"/>
                </a:ext>
              </a:extLst>
            </p:cNvPr>
            <p:cNvPicPr/>
            <p:nvPr/>
          </p:nvPicPr>
          <p:blipFill>
            <a:blip r:embed="rId2"/>
            <a:stretch>
              <a:fillRect/>
            </a:stretch>
          </p:blipFill>
          <p:spPr>
            <a:xfrm>
              <a:off x="230436" y="256435"/>
              <a:ext cx="1372121" cy="1195293"/>
            </a:xfrm>
            <a:prstGeom prst="rect">
              <a:avLst/>
            </a:prstGeom>
          </p:spPr>
        </p:pic>
        <p:sp>
          <p:nvSpPr>
            <p:cNvPr id="9" name="Rectangle 8">
              <a:extLst>
                <a:ext uri="{FF2B5EF4-FFF2-40B4-BE49-F238E27FC236}">
                  <a16:creationId xmlns:a16="http://schemas.microsoft.com/office/drawing/2014/main" id="{11FDD922-B8EC-4F1D-9B8A-44098A148A83}"/>
                </a:ext>
              </a:extLst>
            </p:cNvPr>
            <p:cNvSpPr/>
            <p:nvPr/>
          </p:nvSpPr>
          <p:spPr>
            <a:xfrm>
              <a:off x="1548411" y="1204752"/>
              <a:ext cx="282202" cy="24697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3" name="Content Placeholder 2">
            <a:extLst>
              <a:ext uri="{FF2B5EF4-FFF2-40B4-BE49-F238E27FC236}">
                <a16:creationId xmlns:a16="http://schemas.microsoft.com/office/drawing/2014/main" id="{33C4089E-B83E-4E2F-8B0D-966B62E4AF60}"/>
              </a:ext>
            </a:extLst>
          </p:cNvPr>
          <p:cNvSpPr txBox="1">
            <a:spLocks/>
          </p:cNvSpPr>
          <p:nvPr/>
        </p:nvSpPr>
        <p:spPr>
          <a:xfrm>
            <a:off x="1195387" y="2351781"/>
            <a:ext cx="9801225" cy="2801247"/>
          </a:xfrm>
          <a:prstGeom prst="rect">
            <a:avLst/>
          </a:prstGeom>
          <a:noFill/>
          <a:ln>
            <a:no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4000" dirty="0">
                <a:solidFill>
                  <a:srgbClr val="2E2B21"/>
                </a:solidFill>
                <a:latin typeface="Century Gothic" panose="020B0502020202020204" pitchFamily="34" charset="0"/>
                <a:cs typeface="Calibri Light" panose="020F0302020204030204" pitchFamily="34" charset="0"/>
              </a:rPr>
              <a:t>Thank you for listening and we are looking forward to working with you and your children this year!</a:t>
            </a:r>
          </a:p>
        </p:txBody>
      </p:sp>
    </p:spTree>
    <p:extLst>
      <p:ext uri="{BB962C8B-B14F-4D97-AF65-F5344CB8AC3E}">
        <p14:creationId xmlns:p14="http://schemas.microsoft.com/office/powerpoint/2010/main" val="28552217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941</TotalTime>
  <Words>1064</Words>
  <Application>Microsoft Office PowerPoint</Application>
  <PresentationFormat>Widescreen</PresentationFormat>
  <Paragraphs>135</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Century Gothic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SBruton</dc:creator>
  <cp:lastModifiedBy>Melody Woodhart</cp:lastModifiedBy>
  <cp:revision>16</cp:revision>
  <dcterms:created xsi:type="dcterms:W3CDTF">2025-09-04T08:58:27Z</dcterms:created>
  <dcterms:modified xsi:type="dcterms:W3CDTF">2026-09-09T14:34:22Z</dcterms:modified>
</cp:coreProperties>
</file>